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304" r:id="rId9"/>
    <p:sldId id="264" r:id="rId10"/>
    <p:sldId id="263" r:id="rId11"/>
    <p:sldId id="265" r:id="rId12"/>
    <p:sldId id="266" r:id="rId13"/>
    <p:sldId id="267" r:id="rId14"/>
    <p:sldId id="269" r:id="rId15"/>
    <p:sldId id="270" r:id="rId16"/>
    <p:sldId id="271" r:id="rId17"/>
    <p:sldId id="298" r:id="rId18"/>
    <p:sldId id="273" r:id="rId19"/>
    <p:sldId id="299" r:id="rId20"/>
    <p:sldId id="307" r:id="rId21"/>
    <p:sldId id="274" r:id="rId22"/>
    <p:sldId id="276" r:id="rId23"/>
    <p:sldId id="277" r:id="rId24"/>
    <p:sldId id="278" r:id="rId25"/>
    <p:sldId id="288" r:id="rId26"/>
    <p:sldId id="284" r:id="rId27"/>
    <p:sldId id="285" r:id="rId28"/>
    <p:sldId id="286" r:id="rId29"/>
    <p:sldId id="289" r:id="rId30"/>
    <p:sldId id="290" r:id="rId31"/>
    <p:sldId id="291" r:id="rId32"/>
    <p:sldId id="292" r:id="rId33"/>
    <p:sldId id="314" r:id="rId34"/>
    <p:sldId id="309" r:id="rId35"/>
    <p:sldId id="303" r:id="rId36"/>
    <p:sldId id="293" r:id="rId37"/>
    <p:sldId id="296" r:id="rId38"/>
    <p:sldId id="297" r:id="rId39"/>
    <p:sldId id="313" r:id="rId40"/>
    <p:sldId id="315" r:id="rId41"/>
    <p:sldId id="310" r:id="rId42"/>
    <p:sldId id="294" r:id="rId43"/>
    <p:sldId id="295" r:id="rId44"/>
    <p:sldId id="31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1"/>
    <p:restoredTop sz="94495"/>
  </p:normalViewPr>
  <p:slideViewPr>
    <p:cSldViewPr snapToGrid="0" snapToObjects="1">
      <p:cViewPr varScale="1">
        <p:scale>
          <a:sx n="107" d="100"/>
          <a:sy n="107" d="100"/>
        </p:scale>
        <p:origin x="4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2B5205-ABE0-1248-8F01-E0F8E3D945D0}" type="doc">
      <dgm:prSet loTypeId="urn:microsoft.com/office/officeart/2005/8/layout/cycle6" loCatId="cycle" qsTypeId="urn:microsoft.com/office/officeart/2005/8/quickstyle/simple4" qsCatId="simple" csTypeId="urn:microsoft.com/office/officeart/2005/8/colors/accent1_2" csCatId="accent1" phldr="1"/>
      <dgm:spPr/>
    </dgm:pt>
    <dgm:pt modelId="{CCC6DCBA-DEE6-2742-97FE-DDA50027670B}">
      <dgm:prSet phldrT="[Text]"/>
      <dgm:spPr/>
      <dgm:t>
        <a:bodyPr/>
        <a:lstStyle/>
        <a:p>
          <a:r>
            <a:rPr lang="en-US" dirty="0"/>
            <a:t>Whole</a:t>
          </a:r>
        </a:p>
      </dgm:t>
    </dgm:pt>
    <dgm:pt modelId="{B23D3DF8-AFCD-E641-9497-556E15536900}" type="parTrans" cxnId="{7502AD96-0ADB-0447-9D7F-BEF8A73CE378}">
      <dgm:prSet/>
      <dgm:spPr/>
      <dgm:t>
        <a:bodyPr/>
        <a:lstStyle/>
        <a:p>
          <a:endParaRPr lang="en-US"/>
        </a:p>
      </dgm:t>
    </dgm:pt>
    <dgm:pt modelId="{428F9015-AB89-E341-80E0-CEA37F7D419B}" type="sibTrans" cxnId="{7502AD96-0ADB-0447-9D7F-BEF8A73CE378}">
      <dgm:prSet/>
      <dgm:spPr/>
      <dgm:t>
        <a:bodyPr/>
        <a:lstStyle/>
        <a:p>
          <a:endParaRPr lang="en-US"/>
        </a:p>
      </dgm:t>
    </dgm:pt>
    <dgm:pt modelId="{D9B811CD-BBE5-0E41-A6B5-8843D81CBDAA}">
      <dgm:prSet phldrT="[Text]"/>
      <dgm:spPr/>
      <dgm:t>
        <a:bodyPr/>
        <a:lstStyle/>
        <a:p>
          <a:r>
            <a:rPr lang="en-US" dirty="0"/>
            <a:t>Part</a:t>
          </a:r>
        </a:p>
      </dgm:t>
    </dgm:pt>
    <dgm:pt modelId="{6126946F-DF19-3F4E-AE59-68BD44B2771C}" type="parTrans" cxnId="{331EAA80-E39E-9A43-8F9E-5CF1EB4AA463}">
      <dgm:prSet/>
      <dgm:spPr/>
      <dgm:t>
        <a:bodyPr/>
        <a:lstStyle/>
        <a:p>
          <a:endParaRPr lang="en-US"/>
        </a:p>
      </dgm:t>
    </dgm:pt>
    <dgm:pt modelId="{45AF1FE3-DAB3-AC4E-ACD6-3661412C0884}" type="sibTrans" cxnId="{331EAA80-E39E-9A43-8F9E-5CF1EB4AA463}">
      <dgm:prSet/>
      <dgm:spPr/>
      <dgm:t>
        <a:bodyPr/>
        <a:lstStyle/>
        <a:p>
          <a:endParaRPr lang="en-US"/>
        </a:p>
      </dgm:t>
    </dgm:pt>
    <dgm:pt modelId="{2E8E9F97-8BCC-9D44-B9B7-D283F7DD44A5}">
      <dgm:prSet phldrT="[Text]"/>
      <dgm:spPr/>
      <dgm:t>
        <a:bodyPr/>
        <a:lstStyle/>
        <a:p>
          <a:r>
            <a:rPr lang="en-US" dirty="0"/>
            <a:t>Whole</a:t>
          </a:r>
        </a:p>
      </dgm:t>
    </dgm:pt>
    <dgm:pt modelId="{A5E8ED9A-0EB3-5149-8DBE-D638EB07E18E}" type="parTrans" cxnId="{97AE747A-E800-874C-8423-2A95ED6032AD}">
      <dgm:prSet/>
      <dgm:spPr/>
      <dgm:t>
        <a:bodyPr/>
        <a:lstStyle/>
        <a:p>
          <a:endParaRPr lang="en-US"/>
        </a:p>
      </dgm:t>
    </dgm:pt>
    <dgm:pt modelId="{D8F07C61-1E08-E542-96B7-E98CF27FD580}" type="sibTrans" cxnId="{97AE747A-E800-874C-8423-2A95ED6032AD}">
      <dgm:prSet/>
      <dgm:spPr/>
      <dgm:t>
        <a:bodyPr/>
        <a:lstStyle/>
        <a:p>
          <a:endParaRPr lang="en-US"/>
        </a:p>
      </dgm:t>
    </dgm:pt>
    <dgm:pt modelId="{B56E36ED-DA8D-A346-9F1F-9A920AC033C2}" type="pres">
      <dgm:prSet presAssocID="{C02B5205-ABE0-1248-8F01-E0F8E3D945D0}" presName="cycle" presStyleCnt="0">
        <dgm:presLayoutVars>
          <dgm:dir/>
          <dgm:resizeHandles val="exact"/>
        </dgm:presLayoutVars>
      </dgm:prSet>
      <dgm:spPr/>
    </dgm:pt>
    <dgm:pt modelId="{A68D06BA-9893-DD44-9A67-D3F0BDED6050}" type="pres">
      <dgm:prSet presAssocID="{CCC6DCBA-DEE6-2742-97FE-DDA50027670B}" presName="node" presStyleLbl="node1" presStyleIdx="0" presStyleCnt="3">
        <dgm:presLayoutVars>
          <dgm:bulletEnabled val="1"/>
        </dgm:presLayoutVars>
      </dgm:prSet>
      <dgm:spPr/>
    </dgm:pt>
    <dgm:pt modelId="{4D871BC2-9332-FB4B-AE17-DBF018DC5211}" type="pres">
      <dgm:prSet presAssocID="{CCC6DCBA-DEE6-2742-97FE-DDA50027670B}" presName="spNode" presStyleCnt="0"/>
      <dgm:spPr/>
    </dgm:pt>
    <dgm:pt modelId="{C9139DC7-A4D4-D246-8AB4-6A5E1F4FC237}" type="pres">
      <dgm:prSet presAssocID="{428F9015-AB89-E341-80E0-CEA37F7D419B}" presName="sibTrans" presStyleLbl="sibTrans1D1" presStyleIdx="0" presStyleCnt="3"/>
      <dgm:spPr/>
    </dgm:pt>
    <dgm:pt modelId="{C9B5E06A-D4FC-0C48-B365-0E674318C736}" type="pres">
      <dgm:prSet presAssocID="{D9B811CD-BBE5-0E41-A6B5-8843D81CBDAA}" presName="node" presStyleLbl="node1" presStyleIdx="1" presStyleCnt="3">
        <dgm:presLayoutVars>
          <dgm:bulletEnabled val="1"/>
        </dgm:presLayoutVars>
      </dgm:prSet>
      <dgm:spPr/>
    </dgm:pt>
    <dgm:pt modelId="{5E751678-780D-184A-BB22-80E8868390EE}" type="pres">
      <dgm:prSet presAssocID="{D9B811CD-BBE5-0E41-A6B5-8843D81CBDAA}" presName="spNode" presStyleCnt="0"/>
      <dgm:spPr/>
    </dgm:pt>
    <dgm:pt modelId="{2CB8DBCB-DD61-784D-A2BF-4373E8F2A946}" type="pres">
      <dgm:prSet presAssocID="{45AF1FE3-DAB3-AC4E-ACD6-3661412C0884}" presName="sibTrans" presStyleLbl="sibTrans1D1" presStyleIdx="1" presStyleCnt="3"/>
      <dgm:spPr/>
    </dgm:pt>
    <dgm:pt modelId="{EB059B8B-CFD7-2043-A010-815AE68BC4D8}" type="pres">
      <dgm:prSet presAssocID="{2E8E9F97-8BCC-9D44-B9B7-D283F7DD44A5}" presName="node" presStyleLbl="node1" presStyleIdx="2" presStyleCnt="3">
        <dgm:presLayoutVars>
          <dgm:bulletEnabled val="1"/>
        </dgm:presLayoutVars>
      </dgm:prSet>
      <dgm:spPr/>
    </dgm:pt>
    <dgm:pt modelId="{834B14B1-5672-614D-9658-8AD9E76A6668}" type="pres">
      <dgm:prSet presAssocID="{2E8E9F97-8BCC-9D44-B9B7-D283F7DD44A5}" presName="spNode" presStyleCnt="0"/>
      <dgm:spPr/>
    </dgm:pt>
    <dgm:pt modelId="{74ADD1DE-AB3D-FA45-8CA0-0C0848D65B63}" type="pres">
      <dgm:prSet presAssocID="{D8F07C61-1E08-E542-96B7-E98CF27FD580}" presName="sibTrans" presStyleLbl="sibTrans1D1" presStyleIdx="2" presStyleCnt="3"/>
      <dgm:spPr/>
    </dgm:pt>
  </dgm:ptLst>
  <dgm:cxnLst>
    <dgm:cxn modelId="{75C08D03-48D8-5440-BC6D-31D6F5CEB12D}" type="presOf" srcId="{45AF1FE3-DAB3-AC4E-ACD6-3661412C0884}" destId="{2CB8DBCB-DD61-784D-A2BF-4373E8F2A946}" srcOrd="0" destOrd="0" presId="urn:microsoft.com/office/officeart/2005/8/layout/cycle6"/>
    <dgm:cxn modelId="{E861262A-9D3F-874B-BAC9-AEBDD2BAAF3A}" type="presOf" srcId="{CCC6DCBA-DEE6-2742-97FE-DDA50027670B}" destId="{A68D06BA-9893-DD44-9A67-D3F0BDED6050}" srcOrd="0" destOrd="0" presId="urn:microsoft.com/office/officeart/2005/8/layout/cycle6"/>
    <dgm:cxn modelId="{99611643-95C9-734F-B1B5-E268368C160C}" type="presOf" srcId="{2E8E9F97-8BCC-9D44-B9B7-D283F7DD44A5}" destId="{EB059B8B-CFD7-2043-A010-815AE68BC4D8}" srcOrd="0" destOrd="0" presId="urn:microsoft.com/office/officeart/2005/8/layout/cycle6"/>
    <dgm:cxn modelId="{97AE747A-E800-874C-8423-2A95ED6032AD}" srcId="{C02B5205-ABE0-1248-8F01-E0F8E3D945D0}" destId="{2E8E9F97-8BCC-9D44-B9B7-D283F7DD44A5}" srcOrd="2" destOrd="0" parTransId="{A5E8ED9A-0EB3-5149-8DBE-D638EB07E18E}" sibTransId="{D8F07C61-1E08-E542-96B7-E98CF27FD580}"/>
    <dgm:cxn modelId="{331EAA80-E39E-9A43-8F9E-5CF1EB4AA463}" srcId="{C02B5205-ABE0-1248-8F01-E0F8E3D945D0}" destId="{D9B811CD-BBE5-0E41-A6B5-8843D81CBDAA}" srcOrd="1" destOrd="0" parTransId="{6126946F-DF19-3F4E-AE59-68BD44B2771C}" sibTransId="{45AF1FE3-DAB3-AC4E-ACD6-3661412C0884}"/>
    <dgm:cxn modelId="{7502AD96-0ADB-0447-9D7F-BEF8A73CE378}" srcId="{C02B5205-ABE0-1248-8F01-E0F8E3D945D0}" destId="{CCC6DCBA-DEE6-2742-97FE-DDA50027670B}" srcOrd="0" destOrd="0" parTransId="{B23D3DF8-AFCD-E641-9497-556E15536900}" sibTransId="{428F9015-AB89-E341-80E0-CEA37F7D419B}"/>
    <dgm:cxn modelId="{183174AC-2C2C-AE47-99E3-B72CA37B59E3}" type="presOf" srcId="{C02B5205-ABE0-1248-8F01-E0F8E3D945D0}" destId="{B56E36ED-DA8D-A346-9F1F-9A920AC033C2}" srcOrd="0" destOrd="0" presId="urn:microsoft.com/office/officeart/2005/8/layout/cycle6"/>
    <dgm:cxn modelId="{C7DCE0C1-083C-2A45-80D3-1251D31CC67E}" type="presOf" srcId="{428F9015-AB89-E341-80E0-CEA37F7D419B}" destId="{C9139DC7-A4D4-D246-8AB4-6A5E1F4FC237}" srcOrd="0" destOrd="0" presId="urn:microsoft.com/office/officeart/2005/8/layout/cycle6"/>
    <dgm:cxn modelId="{37E803CC-7615-2B40-886F-C0286F43882E}" type="presOf" srcId="{D8F07C61-1E08-E542-96B7-E98CF27FD580}" destId="{74ADD1DE-AB3D-FA45-8CA0-0C0848D65B63}" srcOrd="0" destOrd="0" presId="urn:microsoft.com/office/officeart/2005/8/layout/cycle6"/>
    <dgm:cxn modelId="{29925CFA-E226-D947-ACF3-AB3AF9DCBCAB}" type="presOf" srcId="{D9B811CD-BBE5-0E41-A6B5-8843D81CBDAA}" destId="{C9B5E06A-D4FC-0C48-B365-0E674318C736}" srcOrd="0" destOrd="0" presId="urn:microsoft.com/office/officeart/2005/8/layout/cycle6"/>
    <dgm:cxn modelId="{8BFE34E5-FCEF-904A-ACB6-659B2DFF80CF}" type="presParOf" srcId="{B56E36ED-DA8D-A346-9F1F-9A920AC033C2}" destId="{A68D06BA-9893-DD44-9A67-D3F0BDED6050}" srcOrd="0" destOrd="0" presId="urn:microsoft.com/office/officeart/2005/8/layout/cycle6"/>
    <dgm:cxn modelId="{C9F7EB61-AB5A-A447-9677-A9FF863F9585}" type="presParOf" srcId="{B56E36ED-DA8D-A346-9F1F-9A920AC033C2}" destId="{4D871BC2-9332-FB4B-AE17-DBF018DC5211}" srcOrd="1" destOrd="0" presId="urn:microsoft.com/office/officeart/2005/8/layout/cycle6"/>
    <dgm:cxn modelId="{639816DD-7035-5C45-AE3B-5F7AC557F714}" type="presParOf" srcId="{B56E36ED-DA8D-A346-9F1F-9A920AC033C2}" destId="{C9139DC7-A4D4-D246-8AB4-6A5E1F4FC237}" srcOrd="2" destOrd="0" presId="urn:microsoft.com/office/officeart/2005/8/layout/cycle6"/>
    <dgm:cxn modelId="{5D2557F0-AC6B-F54E-9EED-9D9C3E80C79A}" type="presParOf" srcId="{B56E36ED-DA8D-A346-9F1F-9A920AC033C2}" destId="{C9B5E06A-D4FC-0C48-B365-0E674318C736}" srcOrd="3" destOrd="0" presId="urn:microsoft.com/office/officeart/2005/8/layout/cycle6"/>
    <dgm:cxn modelId="{E5C54062-9767-2941-8502-C754F62C5A50}" type="presParOf" srcId="{B56E36ED-DA8D-A346-9F1F-9A920AC033C2}" destId="{5E751678-780D-184A-BB22-80E8868390EE}" srcOrd="4" destOrd="0" presId="urn:microsoft.com/office/officeart/2005/8/layout/cycle6"/>
    <dgm:cxn modelId="{F2208734-ED4E-784C-A328-85A5467FE954}" type="presParOf" srcId="{B56E36ED-DA8D-A346-9F1F-9A920AC033C2}" destId="{2CB8DBCB-DD61-784D-A2BF-4373E8F2A946}" srcOrd="5" destOrd="0" presId="urn:microsoft.com/office/officeart/2005/8/layout/cycle6"/>
    <dgm:cxn modelId="{FF0EC058-9670-8942-ACD1-3DC95C87B185}" type="presParOf" srcId="{B56E36ED-DA8D-A346-9F1F-9A920AC033C2}" destId="{EB059B8B-CFD7-2043-A010-815AE68BC4D8}" srcOrd="6" destOrd="0" presId="urn:microsoft.com/office/officeart/2005/8/layout/cycle6"/>
    <dgm:cxn modelId="{2FFC388B-9C19-D446-AE0D-92F62B089476}" type="presParOf" srcId="{B56E36ED-DA8D-A346-9F1F-9A920AC033C2}" destId="{834B14B1-5672-614D-9658-8AD9E76A6668}" srcOrd="7" destOrd="0" presId="urn:microsoft.com/office/officeart/2005/8/layout/cycle6"/>
    <dgm:cxn modelId="{E9A13ABF-5BD7-2D47-AE1C-A5392967D40F}" type="presParOf" srcId="{B56E36ED-DA8D-A346-9F1F-9A920AC033C2}" destId="{74ADD1DE-AB3D-FA45-8CA0-0C0848D65B63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D06BA-9893-DD44-9A67-D3F0BDED6050}">
      <dsp:nvSpPr>
        <dsp:cNvPr id="0" name=""/>
        <dsp:cNvSpPr/>
      </dsp:nvSpPr>
      <dsp:spPr>
        <a:xfrm>
          <a:off x="3066008" y="294"/>
          <a:ext cx="2097583" cy="1363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Whole</a:t>
          </a:r>
        </a:p>
      </dsp:txBody>
      <dsp:txXfrm>
        <a:off x="3066008" y="294"/>
        <a:ext cx="2097583" cy="1363429"/>
      </dsp:txXfrm>
    </dsp:sp>
    <dsp:sp modelId="{C9139DC7-A4D4-D246-8AB4-6A5E1F4FC237}">
      <dsp:nvSpPr>
        <dsp:cNvPr id="0" name=""/>
        <dsp:cNvSpPr/>
      </dsp:nvSpPr>
      <dsp:spPr>
        <a:xfrm>
          <a:off x="2295806" y="682009"/>
          <a:ext cx="3637986" cy="3637986"/>
        </a:xfrm>
        <a:custGeom>
          <a:avLst/>
          <a:gdLst/>
          <a:ahLst/>
          <a:cxnLst/>
          <a:rect l="0" t="0" r="0" b="0"/>
          <a:pathLst>
            <a:path>
              <a:moveTo>
                <a:pt x="2883034" y="343678"/>
              </a:moveTo>
              <a:arcTo wR="1818993" hR="1818993" stAng="18348017" swAng="364820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B5E06A-D4FC-0C48-B365-0E674318C736}">
      <dsp:nvSpPr>
        <dsp:cNvPr id="0" name=""/>
        <dsp:cNvSpPr/>
      </dsp:nvSpPr>
      <dsp:spPr>
        <a:xfrm>
          <a:off x="4641302" y="2728784"/>
          <a:ext cx="2097583" cy="1363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Part</a:t>
          </a:r>
        </a:p>
      </dsp:txBody>
      <dsp:txXfrm>
        <a:off x="4641302" y="2728784"/>
        <a:ext cx="2097583" cy="1363429"/>
      </dsp:txXfrm>
    </dsp:sp>
    <dsp:sp modelId="{2CB8DBCB-DD61-784D-A2BF-4373E8F2A946}">
      <dsp:nvSpPr>
        <dsp:cNvPr id="0" name=""/>
        <dsp:cNvSpPr/>
      </dsp:nvSpPr>
      <dsp:spPr>
        <a:xfrm>
          <a:off x="2295806" y="682009"/>
          <a:ext cx="3637986" cy="3637986"/>
        </a:xfrm>
        <a:custGeom>
          <a:avLst/>
          <a:gdLst/>
          <a:ahLst/>
          <a:cxnLst/>
          <a:rect l="0" t="0" r="0" b="0"/>
          <a:pathLst>
            <a:path>
              <a:moveTo>
                <a:pt x="2684884" y="3418670"/>
              </a:moveTo>
              <a:arcTo wR="1818993" hR="1818993" stAng="3694421" swAng="341115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059B8B-CFD7-2043-A010-815AE68BC4D8}">
      <dsp:nvSpPr>
        <dsp:cNvPr id="0" name=""/>
        <dsp:cNvSpPr/>
      </dsp:nvSpPr>
      <dsp:spPr>
        <a:xfrm>
          <a:off x="1490714" y="2728784"/>
          <a:ext cx="2097583" cy="1363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Whole</a:t>
          </a:r>
        </a:p>
      </dsp:txBody>
      <dsp:txXfrm>
        <a:off x="1490714" y="2728784"/>
        <a:ext cx="2097583" cy="1363429"/>
      </dsp:txXfrm>
    </dsp:sp>
    <dsp:sp modelId="{74ADD1DE-AB3D-FA45-8CA0-0C0848D65B63}">
      <dsp:nvSpPr>
        <dsp:cNvPr id="0" name=""/>
        <dsp:cNvSpPr/>
      </dsp:nvSpPr>
      <dsp:spPr>
        <a:xfrm>
          <a:off x="2295806" y="682009"/>
          <a:ext cx="3637986" cy="3637986"/>
        </a:xfrm>
        <a:custGeom>
          <a:avLst/>
          <a:gdLst/>
          <a:ahLst/>
          <a:cxnLst/>
          <a:rect l="0" t="0" r="0" b="0"/>
          <a:pathLst>
            <a:path>
              <a:moveTo>
                <a:pt x="12068" y="2028178"/>
              </a:moveTo>
              <a:arcTo wR="1818993" hR="1818993" stAng="10403781" swAng="364820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BC1BE-DB9E-EE40-A4FF-E3BF97E97932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44A55-3333-C847-83EE-ADF8D4E666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5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E46B2-8213-D44B-946E-DE47BAF31326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E46B2-8213-D44B-946E-DE47BAF31326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26145-D70D-6443-A571-B1874AA0F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hyperlink" Target="https://www.youtube.com/watch?v=qZfjrd-B0h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ockport.edu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://www.acbvi.org/albums/Vision/index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rku.ca/eye/eye1.htm" TargetMode="External"/><Relationship Id="rId2" Type="http://schemas.openxmlformats.org/officeDocument/2006/relationships/hyperlink" Target="http://www.visionsimulator.com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4571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Including Children with Visual Impairments or </a:t>
            </a:r>
            <a:r>
              <a:rPr lang="en-US" dirty="0" err="1"/>
              <a:t>Deafblindness</a:t>
            </a:r>
            <a:r>
              <a:rPr lang="en-US" dirty="0"/>
              <a:t> into Physical Education: A Universal Design Approach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3311"/>
            <a:ext cx="9144000" cy="250912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Dr. Lauren J. Lieberman 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Kristi </a:t>
            </a:r>
            <a:r>
              <a:rPr lang="en-US" b="1" dirty="0">
                <a:solidFill>
                  <a:schemeClr val="tx1"/>
                </a:solidFill>
              </a:rPr>
              <a:t>Lane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Rachel Sherman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The College at Brockport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Beth Foster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California Poly Pomona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" y="5257800"/>
            <a:ext cx="3288416" cy="1300751"/>
          </a:xfrm>
          <a:prstGeom prst="rect">
            <a:avLst/>
          </a:prstGeom>
        </p:spPr>
      </p:pic>
      <p:pic>
        <p:nvPicPr>
          <p:cNvPr id="25602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830" y="4519531"/>
            <a:ext cx="2581275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879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931329"/>
              </p:ext>
            </p:extLst>
          </p:nvPr>
        </p:nvGraphicFramePr>
        <p:xfrm>
          <a:off x="2020887" y="323850"/>
          <a:ext cx="6883400" cy="607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Document" r:id="rId3" imgW="6875280" imgH="6262560" progId="">
                  <p:embed/>
                </p:oleObj>
              </mc:Choice>
              <mc:Fallback>
                <p:oleObj name="Document" r:id="rId3" imgW="6875280" imgH="626256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887" y="323850"/>
                        <a:ext cx="6883400" cy="6072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2034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4775"/>
            <a:ext cx="41910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5410200" y="381001"/>
            <a:ext cx="3986604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3200" b="1" dirty="0">
                <a:latin typeface="+mn-lt"/>
              </a:rPr>
              <a:t>Macular Degeneration</a:t>
            </a:r>
            <a:endParaRPr lang="en-US" altLang="en-US" b="1" dirty="0">
              <a:latin typeface="+mn-lt"/>
            </a:endParaRPr>
          </a:p>
        </p:txBody>
      </p:sp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857500"/>
            <a:ext cx="42672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8"/>
          <p:cNvSpPr>
            <a:spLocks noChangeArrowheads="1"/>
          </p:cNvSpPr>
          <p:nvPr/>
        </p:nvSpPr>
        <p:spPr bwMode="auto">
          <a:xfrm>
            <a:off x="3276601" y="4267201"/>
            <a:ext cx="2512226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3600" b="1" dirty="0">
                <a:latin typeface="+mn-lt"/>
              </a:rPr>
              <a:t>Hemianopia</a:t>
            </a:r>
          </a:p>
        </p:txBody>
      </p:sp>
      <p:sp>
        <p:nvSpPr>
          <p:cNvPr id="22533" name="Rectangle 9"/>
          <p:cNvSpPr>
            <a:spLocks noChangeArrowheads="1"/>
          </p:cNvSpPr>
          <p:nvPr/>
        </p:nvSpPr>
        <p:spPr bwMode="auto">
          <a:xfrm>
            <a:off x="5715000" y="1143001"/>
            <a:ext cx="457200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dirty="0">
                <a:latin typeface="+mn-lt"/>
              </a:rPr>
              <a:t>The deterioration of the macula, the central area of the retina, is the most prevalent eye disease. </a:t>
            </a:r>
            <a:endParaRPr lang="en-US" altLang="en-US" sz="2800" dirty="0">
              <a:latin typeface="+mn-lt"/>
            </a:endParaRPr>
          </a:p>
        </p:txBody>
      </p:sp>
      <p:sp>
        <p:nvSpPr>
          <p:cNvPr id="22534" name="Rectangle 10"/>
          <p:cNvSpPr>
            <a:spLocks noChangeArrowheads="1"/>
          </p:cNvSpPr>
          <p:nvPr/>
        </p:nvSpPr>
        <p:spPr bwMode="auto">
          <a:xfrm>
            <a:off x="1905000" y="5105401"/>
            <a:ext cx="4495800" cy="1479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2800" dirty="0">
                <a:latin typeface="+mn-lt"/>
              </a:rPr>
              <a:t>Damage to the optic pathways in the brain, can cause vision loss in half of the field. </a:t>
            </a:r>
          </a:p>
        </p:txBody>
      </p:sp>
    </p:spTree>
    <p:extLst>
      <p:ext uri="{BB962C8B-B14F-4D97-AF65-F5344CB8AC3E}">
        <p14:creationId xmlns:p14="http://schemas.microsoft.com/office/powerpoint/2010/main" val="886102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1524000" y="385764"/>
            <a:ext cx="9144000" cy="144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b="1" dirty="0">
                <a:latin typeface="+mn-lt"/>
              </a:rPr>
              <a:t>Macular Degeneration</a:t>
            </a:r>
            <a:r>
              <a:rPr lang="en-US" altLang="en-US" dirty="0">
                <a:latin typeface="+mn-lt"/>
              </a:rPr>
              <a:t> - </a:t>
            </a:r>
            <a:r>
              <a:rPr lang="en-US" altLang="en-US" sz="2000" dirty="0">
                <a:latin typeface="+mn-lt"/>
              </a:rPr>
              <a:t>The deterioration of the macula, the central area of the retina, is the most prevalent eye disease. This picture shows the area of decreased central vision called a central scotoma. The peripheral or side vision remains unaffected so mobility need not be impaired.</a:t>
            </a:r>
            <a:r>
              <a:rPr lang="en-US" altLang="en-US" dirty="0">
                <a:latin typeface="+mn-lt"/>
              </a:rPr>
              <a:t> </a:t>
            </a:r>
          </a:p>
        </p:txBody>
      </p:sp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2066925"/>
            <a:ext cx="45720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546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1388693" y="547689"/>
            <a:ext cx="8881214" cy="12054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altLang="en-US" sz="3200" dirty="0">
                <a:latin typeface="+mn-lt"/>
              </a:rPr>
              <a:t>With macular degeneration, print appears distorted </a:t>
            </a:r>
          </a:p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altLang="en-US" sz="3200" dirty="0">
                <a:latin typeface="+mn-lt"/>
              </a:rPr>
              <a:t>and segments of words may be missing. 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390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8" r="18926"/>
          <a:stretch/>
        </p:blipFill>
        <p:spPr bwMode="auto">
          <a:xfrm>
            <a:off x="1981200" y="1427162"/>
            <a:ext cx="334327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7"/>
          <p:cNvSpPr txBox="1">
            <a:spLocks noChangeArrowheads="1"/>
          </p:cNvSpPr>
          <p:nvPr/>
        </p:nvSpPr>
        <p:spPr bwMode="auto">
          <a:xfrm>
            <a:off x="3481713" y="214809"/>
            <a:ext cx="5152373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n-US" altLang="en-US" sz="4400" b="1" dirty="0">
                <a:latin typeface="+mn-lt"/>
              </a:rPr>
              <a:t>Retinitis </a:t>
            </a:r>
            <a:r>
              <a:rPr lang="en-US" altLang="en-US" sz="4400" b="1" dirty="0" err="1">
                <a:latin typeface="+mn-lt"/>
              </a:rPr>
              <a:t>Pigmentosa</a:t>
            </a:r>
            <a:endParaRPr lang="en-US" altLang="en-US" sz="32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26627" name="Rectangle 8"/>
          <p:cNvSpPr>
            <a:spLocks noChangeArrowheads="1"/>
          </p:cNvSpPr>
          <p:nvPr/>
        </p:nvSpPr>
        <p:spPr bwMode="auto">
          <a:xfrm>
            <a:off x="1981200" y="5053012"/>
            <a:ext cx="8153400" cy="162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dirty="0">
                <a:latin typeface="+mn-lt"/>
              </a:rPr>
              <a:t>Congenital degeneration of the pigmented layer of the retina that leads to a severe loss of peripheral vision. Even though central vision may remain clear, traveling is difficult because of side vision loss. </a:t>
            </a:r>
          </a:p>
        </p:txBody>
      </p:sp>
      <p:pic>
        <p:nvPicPr>
          <p:cNvPr id="2662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1389028"/>
            <a:ext cx="4148137" cy="341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11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081088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4719276" y="92929"/>
            <a:ext cx="2753446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4800" b="1" dirty="0">
                <a:latin typeface="+mn-lt"/>
              </a:rPr>
              <a:t>Glaucoma</a:t>
            </a:r>
            <a:endParaRPr lang="en-US" altLang="en-US" sz="3600" b="1" dirty="0">
              <a:latin typeface="+mn-lt"/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524000" y="4438650"/>
            <a:ext cx="9144000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dirty="0">
                <a:latin typeface="+mn-lt"/>
              </a:rPr>
              <a:t>Damage to the optic nerve caused by high eye pressure. </a:t>
            </a:r>
          </a:p>
          <a:p>
            <a:r>
              <a:rPr lang="en-US" altLang="en-US" dirty="0">
                <a:latin typeface="+mn-lt"/>
              </a:rPr>
              <a:t>Optic nerve sends  messages about what we see from the eye to the brain. </a:t>
            </a:r>
          </a:p>
          <a:p>
            <a:endParaRPr lang="en-US" altLang="en-US" dirty="0">
              <a:latin typeface="+mn-lt"/>
            </a:endParaRPr>
          </a:p>
          <a:p>
            <a:r>
              <a:rPr lang="en-US" altLang="en-US" dirty="0">
                <a:latin typeface="+mn-lt"/>
              </a:rPr>
              <a:t>If not treated, damage increases, causing a loss of peripheral (side) vision. Without treatment, may eventually lead to blindness.</a:t>
            </a:r>
          </a:p>
        </p:txBody>
      </p:sp>
    </p:spTree>
    <p:extLst>
      <p:ext uri="{BB962C8B-B14F-4D97-AF65-F5344CB8AC3E}">
        <p14:creationId xmlns:p14="http://schemas.microsoft.com/office/powerpoint/2010/main" val="515967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Etiquette with Individuals with Vision Loss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1809"/>
            <a:ext cx="10515600" cy="4665154"/>
          </a:xfrm>
        </p:spPr>
        <p:txBody>
          <a:bodyPr>
            <a:normAutofit/>
          </a:bodyPr>
          <a:lstStyle/>
          <a:p>
            <a:r>
              <a:rPr lang="en-US" sz="3200" dirty="0"/>
              <a:t>Say your name</a:t>
            </a:r>
          </a:p>
          <a:p>
            <a:r>
              <a:rPr lang="en-US" sz="3200" dirty="0"/>
              <a:t>Ask if they would like assistance first</a:t>
            </a:r>
          </a:p>
          <a:p>
            <a:r>
              <a:rPr lang="en-US" sz="3200" dirty="0"/>
              <a:t>Say who is in the room</a:t>
            </a:r>
          </a:p>
          <a:p>
            <a:r>
              <a:rPr lang="en-US" sz="3200" dirty="0"/>
              <a:t>Say when you are leaving</a:t>
            </a:r>
          </a:p>
          <a:p>
            <a:r>
              <a:rPr lang="en-US" sz="3200" dirty="0"/>
              <a:t>Explain social situations (laughing, loud noise, etc.) </a:t>
            </a:r>
          </a:p>
          <a:p>
            <a:r>
              <a:rPr lang="en-US" sz="3200" dirty="0"/>
              <a:t>Doors opening, steps, etc.</a:t>
            </a:r>
          </a:p>
          <a:p>
            <a:r>
              <a:rPr lang="en-US" sz="3200" dirty="0"/>
              <a:t>**On a team or in class conduct Disability Awareness activities-guided by the student with VI</a:t>
            </a:r>
          </a:p>
        </p:txBody>
      </p:sp>
    </p:spTree>
    <p:extLst>
      <p:ext uri="{BB962C8B-B14F-4D97-AF65-F5344CB8AC3E}">
        <p14:creationId xmlns:p14="http://schemas.microsoft.com/office/powerpoint/2010/main" val="2074141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TIME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r>
              <a:rPr lang="en-US" dirty="0"/>
              <a:t>Review of proper human guide!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511" r="34201"/>
          <a:stretch/>
        </p:blipFill>
        <p:spPr>
          <a:xfrm>
            <a:off x="9010922" y="380703"/>
            <a:ext cx="2555035" cy="418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60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Feel Included When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https://www.youtube.com/watch?v=qZfjrd-B0ho</a:t>
            </a: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 title="Web Video Player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2090726"/>
                  </p:ext>
                </p:extLst>
              </p:nvPr>
            </p:nvGraphicFramePr>
            <p:xfrm>
              <a:off x="838200" y="1560513"/>
              <a:ext cx="10515600" cy="488156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Add-in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200" y="1560513"/>
                <a:ext cx="10515600" cy="48815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9721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Evaluations/Assessments</a:t>
            </a:r>
          </a:p>
        </p:txBody>
      </p:sp>
      <p:sp>
        <p:nvSpPr>
          <p:cNvPr id="72706" name="Content Placeholder 6"/>
          <p:cNvSpPr>
            <a:spLocks noGrp="1"/>
          </p:cNvSpPr>
          <p:nvPr>
            <p:ph idx="1"/>
          </p:nvPr>
        </p:nvSpPr>
        <p:spPr bwMode="auto">
          <a:xfrm>
            <a:off x="829056" y="1905000"/>
            <a:ext cx="10675556" cy="400622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>
                <a:latin typeface="Calisto MT" charset="0"/>
              </a:rPr>
              <a:t>Most important part of ensuring each student receives the most </a:t>
            </a:r>
            <a:r>
              <a:rPr lang="en-US" sz="2800" b="1" dirty="0">
                <a:latin typeface="Calisto MT" charset="0"/>
              </a:rPr>
              <a:t>appropriate physical education program</a:t>
            </a:r>
          </a:p>
          <a:p>
            <a:pPr eaLnBrk="1" hangingPunct="1"/>
            <a:r>
              <a:rPr lang="en-US" sz="2800" dirty="0">
                <a:latin typeface="Calisto MT" charset="0"/>
              </a:rPr>
              <a:t>The program must be in the student’s </a:t>
            </a:r>
            <a:r>
              <a:rPr lang="en-US" sz="2800" b="1" dirty="0">
                <a:latin typeface="Calisto MT" charset="0"/>
              </a:rPr>
              <a:t>least restrictive environment</a:t>
            </a:r>
          </a:p>
          <a:p>
            <a:pPr eaLnBrk="1" hangingPunct="1"/>
            <a:endParaRPr lang="en-US" dirty="0">
              <a:latin typeface="Calisto MT" charset="0"/>
            </a:endParaRPr>
          </a:p>
        </p:txBody>
      </p:sp>
      <p:pic>
        <p:nvPicPr>
          <p:cNvPr id="7270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3521075"/>
            <a:ext cx="47402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23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 of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588850"/>
            <a:ext cx="10866120" cy="51167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1) Review of VI conditions and what they can see </a:t>
            </a:r>
          </a:p>
          <a:p>
            <a:r>
              <a:rPr lang="en-US" dirty="0"/>
              <a:t>2) Etiquette when you are around people with VI </a:t>
            </a:r>
          </a:p>
          <a:p>
            <a:r>
              <a:rPr lang="en-US" dirty="0"/>
              <a:t>3) Eligibility and Placement in PE 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4) Instructional approaches-pre-teaching, whole-part-whole, physical guidance, tactile modeling, coactive movement, utilizing </a:t>
            </a:r>
            <a:r>
              <a:rPr lang="en-US" dirty="0" err="1"/>
              <a:t>paraeducators</a:t>
            </a:r>
            <a:endParaRPr lang="en-US" dirty="0"/>
          </a:p>
          <a:p>
            <a:r>
              <a:rPr lang="en-US" dirty="0"/>
              <a:t>5) ECC and how to meet all components (provide a copy of your ECC article, I have an activity to do for this with their table mates) 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6) Sport opportunities and Camp Abilities</a:t>
            </a:r>
          </a:p>
          <a:p>
            <a:r>
              <a:rPr lang="en-US" dirty="0"/>
              <a:t>7) APH products and adapted equipment</a:t>
            </a:r>
          </a:p>
          <a:p>
            <a:r>
              <a:rPr lang="en-US" dirty="0"/>
              <a:t>8) More resources-books, web sites, programs, etc. </a:t>
            </a:r>
          </a:p>
          <a:p>
            <a:r>
              <a:rPr lang="en-US" dirty="0"/>
              <a:t>9) 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274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PLACEMENT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1824" y="1121665"/>
            <a:ext cx="4530281" cy="694944"/>
          </a:xfrm>
        </p:spPr>
        <p:txBody>
          <a:bodyPr>
            <a:normAutofit/>
          </a:bodyPr>
          <a:lstStyle/>
          <a:p>
            <a:r>
              <a:rPr lang="en-US" sz="3600" dirty="0"/>
              <a:t>Process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6864" y="1969474"/>
            <a:ext cx="6115241" cy="4028990"/>
          </a:xfrm>
        </p:spPr>
        <p:txBody>
          <a:bodyPr/>
          <a:lstStyle/>
          <a:p>
            <a:r>
              <a:rPr lang="en-US" dirty="0"/>
              <a:t>Screening</a:t>
            </a:r>
          </a:p>
          <a:p>
            <a:endParaRPr lang="en-US" dirty="0"/>
          </a:p>
          <a:p>
            <a:r>
              <a:rPr lang="en-US" dirty="0"/>
              <a:t>Referral</a:t>
            </a:r>
          </a:p>
          <a:p>
            <a:endParaRPr lang="en-US" dirty="0"/>
          </a:p>
          <a:p>
            <a:r>
              <a:rPr lang="en-US" dirty="0"/>
              <a:t>Eligibility</a:t>
            </a:r>
          </a:p>
          <a:p>
            <a:endParaRPr lang="en-US" dirty="0"/>
          </a:p>
          <a:p>
            <a:r>
              <a:rPr lang="en-US" dirty="0"/>
              <a:t>Placement options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Safe and Successful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Before we can ask for any Performance the Physical Education Environment </a:t>
            </a:r>
            <a:r>
              <a:rPr lang="en-US" i="1" u="sng" dirty="0"/>
              <a:t>MUST</a:t>
            </a:r>
            <a:r>
              <a:rPr lang="en-US" dirty="0"/>
              <a:t> be safe for the student</a:t>
            </a:r>
            <a:endParaRPr lang="en-US" i="1" u="sng" dirty="0"/>
          </a:p>
        </p:txBody>
      </p:sp>
      <p:pic>
        <p:nvPicPr>
          <p:cNvPr id="7" name="Picture 6" descr="PIC_067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629" y="4053900"/>
            <a:ext cx="3588091" cy="2691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1806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en-US" dirty="0">
                <a:ea typeface="+mj-ea"/>
                <a:cs typeface="+mj-cs"/>
              </a:rPr>
              <a:t>Placement in APE</a:t>
            </a:r>
          </a:p>
        </p:txBody>
      </p:sp>
      <p:sp>
        <p:nvSpPr>
          <p:cNvPr id="24578" name="Content Placeholder 4"/>
          <p:cNvSpPr>
            <a:spLocks noGrp="1"/>
          </p:cNvSpPr>
          <p:nvPr>
            <p:ph sz="half" idx="2"/>
          </p:nvPr>
        </p:nvSpPr>
        <p:spPr>
          <a:xfrm>
            <a:off x="714374" y="1524001"/>
            <a:ext cx="4772025" cy="46021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Inclusive PE</a:t>
            </a:r>
          </a:p>
          <a:p>
            <a:pPr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Modified class</a:t>
            </a:r>
          </a:p>
          <a:p>
            <a:pPr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Self contained class</a:t>
            </a:r>
          </a:p>
          <a:p>
            <a:pPr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Combination</a:t>
            </a:r>
          </a:p>
          <a:p>
            <a:pPr eaLnBrk="1" hangingPunct="1"/>
            <a:endParaRPr lang="en-US" altLang="en-US" dirty="0">
              <a:latin typeface="Lucida Sans Unicode" charset="0"/>
              <a:ea typeface="ＭＳ Ｐゴシック" charset="-128"/>
            </a:endParaRPr>
          </a:p>
          <a:p>
            <a:pPr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Supports in each</a:t>
            </a:r>
          </a:p>
          <a:p>
            <a:pPr lvl="1"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Peer tutors</a:t>
            </a:r>
          </a:p>
          <a:p>
            <a:pPr lvl="1" eaLnBrk="1" hangingPunct="1"/>
            <a:r>
              <a:rPr lang="en-US" altLang="en-US" dirty="0" err="1">
                <a:latin typeface="Lucida Sans Unicode" charset="0"/>
                <a:ea typeface="ＭＳ Ｐゴシック" charset="-128"/>
              </a:rPr>
              <a:t>Paraeducators</a:t>
            </a:r>
            <a:endParaRPr lang="en-US" altLang="en-US" dirty="0">
              <a:latin typeface="Lucida Sans Unicode" charset="0"/>
              <a:ea typeface="ＭＳ Ｐゴシック" charset="-128"/>
            </a:endParaRPr>
          </a:p>
          <a:p>
            <a:pPr lvl="1" eaLnBrk="1" hangingPunct="1"/>
            <a:r>
              <a:rPr lang="en-US" altLang="en-US" dirty="0">
                <a:latin typeface="Lucida Sans Unicode" charset="0"/>
                <a:ea typeface="ＭＳ Ｐゴシック" charset="-128"/>
              </a:rPr>
              <a:t>Intervenors (Deafblind)</a:t>
            </a:r>
          </a:p>
        </p:txBody>
      </p:sp>
      <p:pic>
        <p:nvPicPr>
          <p:cNvPr id="24579" name="Content Placeholder 6" descr="Brennan Hollyn Jack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5903"/>
          <a:stretch>
            <a:fillRect/>
          </a:stretch>
        </p:blipFill>
        <p:spPr>
          <a:xfrm>
            <a:off x="6232526" y="1524000"/>
            <a:ext cx="4706937" cy="4602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4762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 Assessments</a:t>
            </a:r>
          </a:p>
        </p:txBody>
      </p:sp>
      <p:sp>
        <p:nvSpPr>
          <p:cNvPr id="29698" name="Content Placeholder 12"/>
          <p:cNvSpPr>
            <a:spLocks noGrp="1"/>
          </p:cNvSpPr>
          <p:nvPr>
            <p:ph idx="1"/>
          </p:nvPr>
        </p:nvSpPr>
        <p:spPr>
          <a:xfrm>
            <a:off x="505838" y="1750979"/>
            <a:ext cx="10847962" cy="442598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b="1" dirty="0">
                <a:latin typeface="Lucida Sans Unicode" charset="0"/>
                <a:ea typeface="ＭＳ Ｐゴシック" charset="-128"/>
              </a:rPr>
              <a:t>Motor skills: Test of Gross Motor Development III</a:t>
            </a:r>
          </a:p>
          <a:p>
            <a:pPr eaLnBrk="1" hangingPunct="1"/>
            <a:r>
              <a:rPr lang="en-US" altLang="en-US" sz="2400" b="1" dirty="0">
                <a:latin typeface="Lucida Sans Unicode" charset="0"/>
                <a:ea typeface="ＭＳ Ｐゴシック" charset="-128"/>
              </a:rPr>
              <a:t>Health Related Fitness: Brockport Physical Fitness Test</a:t>
            </a:r>
          </a:p>
          <a:p>
            <a:pPr eaLnBrk="1" hangingPunct="1"/>
            <a:r>
              <a:rPr lang="en-US" altLang="en-US" sz="2400" b="1" dirty="0">
                <a:latin typeface="Lucida Sans Unicode" charset="0"/>
                <a:ea typeface="ＭＳ Ｐゴシック" charset="-128"/>
              </a:rPr>
              <a:t>Talking Pedometers</a:t>
            </a:r>
          </a:p>
          <a:p>
            <a:pPr eaLnBrk="1" hangingPunct="1"/>
            <a:r>
              <a:rPr lang="en-US" altLang="en-US" sz="2400" b="1" dirty="0">
                <a:latin typeface="Lucida Sans Unicode" charset="0"/>
                <a:ea typeface="ＭＳ Ｐゴシック" charset="-128"/>
              </a:rPr>
              <a:t>Camp Abilities Assessment checklist</a:t>
            </a:r>
          </a:p>
        </p:txBody>
      </p:sp>
      <p:pic>
        <p:nvPicPr>
          <p:cNvPr id="20482" name="Picture 2" descr="mage result for assess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254" y="3582596"/>
            <a:ext cx="4252546" cy="265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60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Test of Gross Motor Development II (III)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585216" y="1560576"/>
            <a:ext cx="10919396" cy="451104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>
                <a:latin typeface="Lucida Sans Unicode" charset="0"/>
                <a:ea typeface="ＭＳ Ｐゴシック" charset="-128"/>
              </a:rPr>
              <a:t>Validated ages 3-10 (able bodied) 6-12 (children with VI)</a:t>
            </a:r>
          </a:p>
          <a:p>
            <a:pPr eaLnBrk="1" hangingPunct="1"/>
            <a:r>
              <a:rPr lang="en-US" altLang="en-US" sz="3600" dirty="0">
                <a:latin typeface="Lucida Sans Unicode" charset="0"/>
                <a:ea typeface="ＭＳ Ｐゴシック" charset="-128"/>
              </a:rPr>
              <a:t>Object Control</a:t>
            </a:r>
          </a:p>
          <a:p>
            <a:pPr eaLnBrk="1" hangingPunct="1"/>
            <a:r>
              <a:rPr lang="en-US" altLang="en-US" sz="3600" dirty="0">
                <a:latin typeface="Lucida Sans Unicode" charset="0"/>
                <a:ea typeface="ＭＳ Ｐゴシック" charset="-128"/>
              </a:rPr>
              <a:t>Locomotor</a:t>
            </a:r>
          </a:p>
          <a:p>
            <a:pPr eaLnBrk="1" hangingPunct="1"/>
            <a:r>
              <a:rPr lang="en-US" altLang="en-US" sz="3600" dirty="0">
                <a:latin typeface="Lucida Sans Unicode" charset="0"/>
                <a:ea typeface="ＭＳ Ｐゴシック" charset="-128"/>
              </a:rPr>
              <a:t>Norm referenced</a:t>
            </a:r>
          </a:p>
          <a:p>
            <a:pPr eaLnBrk="1" hangingPunct="1"/>
            <a:r>
              <a:rPr lang="en-US" altLang="en-US" sz="3600" dirty="0">
                <a:latin typeface="Lucida Sans Unicode" charset="0"/>
                <a:ea typeface="ＭＳ Ｐゴシック" charset="-128"/>
              </a:rPr>
              <a:t>Pro-Ed Publishers</a:t>
            </a:r>
          </a:p>
        </p:txBody>
      </p:sp>
      <p:pic>
        <p:nvPicPr>
          <p:cNvPr id="21506" name="Picture 2" descr="mage result for tgm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478" y="2510689"/>
            <a:ext cx="3666274" cy="366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68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28713" y="381000"/>
            <a:ext cx="9901237" cy="1219200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en-US" sz="5400" dirty="0"/>
              <a:t>Brockport Physical Fitness Test     Target Populations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1128713" y="1600200"/>
            <a:ext cx="9901237" cy="4495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b="1" dirty="0">
                <a:latin typeface="Lucida Sans Unicode" charset="0"/>
                <a:ea typeface="ＭＳ Ｐゴシック" charset="-128"/>
              </a:rPr>
              <a:t>VISUAL IMPAIRMENTS</a:t>
            </a:r>
          </a:p>
          <a:p>
            <a:pPr eaLnBrk="1" hangingPunct="1"/>
            <a:endParaRPr lang="en-US" altLang="en-US" b="1" dirty="0">
              <a:latin typeface="Lucida Sans Unicode" charset="0"/>
              <a:ea typeface="ＭＳ Ｐゴシック" charset="-128"/>
            </a:endParaRPr>
          </a:p>
          <a:p>
            <a:pPr eaLnBrk="1" hangingPunct="1"/>
            <a:r>
              <a:rPr lang="en-US" altLang="en-US" b="1" dirty="0">
                <a:latin typeface="Lucida Sans Unicode" charset="0"/>
                <a:ea typeface="ＭＳ Ｐゴシック" charset="-128"/>
              </a:rPr>
              <a:t>INTELLECTUAL DISABILITIES</a:t>
            </a:r>
          </a:p>
          <a:p>
            <a:pPr eaLnBrk="1" hangingPunct="1"/>
            <a:endParaRPr lang="en-US" altLang="en-US" b="1" dirty="0">
              <a:latin typeface="Lucida Sans Unicode" charset="0"/>
              <a:ea typeface="ＭＳ Ｐゴシック" charset="-128"/>
            </a:endParaRPr>
          </a:p>
          <a:p>
            <a:pPr eaLnBrk="1" hangingPunct="1"/>
            <a:r>
              <a:rPr lang="en-US" altLang="en-US" b="1" dirty="0">
                <a:latin typeface="Lucida Sans Unicode" charset="0"/>
                <a:ea typeface="ＭＳ Ｐゴシック" charset="-128"/>
              </a:rPr>
              <a:t>CEREBRAL PALSY</a:t>
            </a:r>
          </a:p>
          <a:p>
            <a:pPr eaLnBrk="1" hangingPunct="1"/>
            <a:endParaRPr lang="en-US" altLang="en-US" b="1" dirty="0">
              <a:latin typeface="Lucida Sans Unicode" charset="0"/>
              <a:ea typeface="ＭＳ Ｐゴシック" charset="-128"/>
            </a:endParaRPr>
          </a:p>
          <a:p>
            <a:pPr eaLnBrk="1" hangingPunct="1"/>
            <a:r>
              <a:rPr lang="en-US" altLang="en-US" b="1" dirty="0">
                <a:latin typeface="Lucida Sans Unicode" charset="0"/>
                <a:ea typeface="ＭＳ Ｐゴシック" charset="-128"/>
              </a:rPr>
              <a:t>SPINAL CORD INJURY</a:t>
            </a:r>
          </a:p>
          <a:p>
            <a:pPr eaLnBrk="1" hangingPunct="1"/>
            <a:endParaRPr lang="en-US" altLang="en-US" b="1" dirty="0">
              <a:latin typeface="Lucida Sans Unicode" charset="0"/>
              <a:ea typeface="ＭＳ Ｐゴシック" charset="-128"/>
            </a:endParaRPr>
          </a:p>
          <a:p>
            <a:pPr eaLnBrk="1" hangingPunct="1"/>
            <a:r>
              <a:rPr lang="en-US" altLang="en-US" b="1" dirty="0">
                <a:latin typeface="Lucida Sans Unicode" charset="0"/>
                <a:ea typeface="ＭＳ Ｐゴシック" charset="-128"/>
              </a:rPr>
              <a:t>CONGENITAL ANOMALY/AMPUTATIONS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531820"/>
              </p:ext>
            </p:extLst>
          </p:nvPr>
        </p:nvGraphicFramePr>
        <p:xfrm>
          <a:off x="8602552" y="3611805"/>
          <a:ext cx="3233847" cy="2865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Photo Editor Photo" r:id="rId3" imgW="5180952" imgH="4590476" progId="">
                  <p:embed/>
                </p:oleObj>
              </mc:Choice>
              <mc:Fallback>
                <p:oleObj name="Photo Editor Photo" r:id="rId3" imgW="5180952" imgH="4590476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2552" y="3611805"/>
                        <a:ext cx="3233847" cy="28651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333461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Instructional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720" y="1485900"/>
            <a:ext cx="5593080" cy="5146548"/>
          </a:xfrm>
        </p:spPr>
        <p:txBody>
          <a:bodyPr>
            <a:normAutofit/>
          </a:bodyPr>
          <a:lstStyle/>
          <a:p>
            <a:r>
              <a:rPr lang="en-US" sz="2000" b="1" dirty="0"/>
              <a:t>Pre-teaching</a:t>
            </a:r>
          </a:p>
          <a:p>
            <a:r>
              <a:rPr lang="en-US" sz="2000" b="1" dirty="0"/>
              <a:t>Whole-Part-Whole</a:t>
            </a:r>
          </a:p>
          <a:p>
            <a:r>
              <a:rPr lang="en-US" sz="2000" b="1" dirty="0"/>
              <a:t>Tactile Modeling</a:t>
            </a:r>
          </a:p>
          <a:p>
            <a:r>
              <a:rPr lang="en-US" sz="2000" b="1" dirty="0"/>
              <a:t>Physical Guidance</a:t>
            </a:r>
          </a:p>
          <a:p>
            <a:r>
              <a:rPr lang="en-US" sz="2000" b="1" dirty="0"/>
              <a:t>Coactive movement</a:t>
            </a:r>
          </a:p>
          <a:p>
            <a:r>
              <a:rPr lang="en-US" sz="2000" b="1" dirty="0"/>
              <a:t>Guide running techniques</a:t>
            </a:r>
          </a:p>
          <a:p>
            <a:pPr lvl="1"/>
            <a:r>
              <a:rPr lang="en-US" sz="2000" b="1" dirty="0"/>
              <a:t>Guide wire</a:t>
            </a:r>
          </a:p>
          <a:p>
            <a:pPr lvl="1"/>
            <a:r>
              <a:rPr lang="en-US" sz="2000" b="1" dirty="0"/>
              <a:t>Tether</a:t>
            </a:r>
          </a:p>
          <a:p>
            <a:pPr lvl="1"/>
            <a:r>
              <a:rPr lang="en-US" sz="2000" b="1" dirty="0"/>
              <a:t>Human Guide</a:t>
            </a:r>
          </a:p>
          <a:p>
            <a:pPr lvl="1"/>
            <a:r>
              <a:rPr lang="en-US" sz="2000" b="1" dirty="0"/>
              <a:t>Independently</a:t>
            </a:r>
          </a:p>
          <a:p>
            <a:pPr lvl="1"/>
            <a:r>
              <a:rPr lang="en-US" sz="2000" b="1" dirty="0"/>
              <a:t>Treadmill</a:t>
            </a:r>
          </a:p>
        </p:txBody>
      </p:sp>
      <p:pic>
        <p:nvPicPr>
          <p:cNvPr id="5" name="Content Placeholder 8" descr="IMG_391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r="20280"/>
          <a:stretch>
            <a:fillRect/>
          </a:stretch>
        </p:blipFill>
        <p:spPr>
          <a:xfrm>
            <a:off x="6677430" y="1367732"/>
            <a:ext cx="4396902" cy="4927398"/>
          </a:xfrm>
        </p:spPr>
      </p:pic>
    </p:spTree>
    <p:extLst>
      <p:ext uri="{BB962C8B-B14F-4D97-AF65-F5344CB8AC3E}">
        <p14:creationId xmlns:p14="http://schemas.microsoft.com/office/powerpoint/2010/main" val="1383355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5400" dirty="0">
                <a:ea typeface="ＭＳ Ｐゴシック" charset="-128"/>
              </a:rPr>
              <a:t>Pre-Teaching</a:t>
            </a:r>
          </a:p>
        </p:txBody>
      </p:sp>
      <p:pic>
        <p:nvPicPr>
          <p:cNvPr id="8" name="Content Placeholder 7" descr="Tactile boards.jpg&#10;Child feeling tactile board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7" b="12657"/>
          <a:stretch>
            <a:fillRect/>
          </a:stretch>
        </p:blipFill>
        <p:spPr>
          <a:xfrm>
            <a:off x="1231900" y="1690688"/>
            <a:ext cx="4241800" cy="4754563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Instruction that occurs prior to the start of the unit or sport season</a:t>
            </a:r>
          </a:p>
          <a:p>
            <a:r>
              <a:rPr lang="en-US" dirty="0"/>
              <a:t>Reviews equipment, activity layout (playing areas), rules, strategies, teaching cues</a:t>
            </a: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3352800" y="5257801"/>
            <a:ext cx="571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66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5400" dirty="0">
                <a:ea typeface="ＭＳ Ｐゴシック" charset="-128"/>
              </a:rPr>
              <a:t>Details of Pre-Teaching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2071688"/>
            <a:ext cx="10091738" cy="448151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600" b="1" dirty="0">
                <a:ea typeface="ＭＳ Ｐゴシック" charset="-128"/>
              </a:rPr>
              <a:t>Must occur before a unit of instruction</a:t>
            </a:r>
          </a:p>
          <a:p>
            <a:pPr eaLnBrk="1" hangingPunct="1"/>
            <a:r>
              <a:rPr lang="en-US" altLang="en-US" sz="3600" b="1" dirty="0">
                <a:ea typeface="ＭＳ Ｐゴシック" charset="-128"/>
              </a:rPr>
              <a:t>Must include dimensions of the court, equipment, terminology, scoring, levels of competition</a:t>
            </a:r>
          </a:p>
          <a:p>
            <a:pPr eaLnBrk="1" hangingPunct="1"/>
            <a:r>
              <a:rPr lang="en-US" altLang="en-US" sz="3600" b="1" dirty="0">
                <a:ea typeface="ＭＳ Ｐゴシック" charset="-128"/>
              </a:rPr>
              <a:t>Can be conducted by parents (at home), </a:t>
            </a:r>
            <a:r>
              <a:rPr lang="en-US" altLang="en-US" sz="3600" b="1" dirty="0" err="1">
                <a:ea typeface="ＭＳ Ｐゴシック" charset="-128"/>
              </a:rPr>
              <a:t>paraeducator</a:t>
            </a:r>
            <a:r>
              <a:rPr lang="en-US" altLang="en-US" sz="3600" b="1" dirty="0">
                <a:ea typeface="ＭＳ Ｐゴシック" charset="-128"/>
              </a:rPr>
              <a:t>, PE, APE teacher, COMS, TVI, peer or a sibling if appropriate</a:t>
            </a:r>
          </a:p>
          <a:p>
            <a:pPr eaLnBrk="1" hangingPunct="1"/>
            <a:r>
              <a:rPr lang="en-US" altLang="en-US" sz="3600" b="1" dirty="0">
                <a:ea typeface="ＭＳ Ｐゴシック" charset="-128"/>
              </a:rPr>
              <a:t>Must be guided by the PE teacher and must be delivered age appropriately</a:t>
            </a:r>
          </a:p>
        </p:txBody>
      </p:sp>
    </p:spTree>
    <p:extLst>
      <p:ext uri="{BB962C8B-B14F-4D97-AF65-F5344CB8AC3E}">
        <p14:creationId xmlns:p14="http://schemas.microsoft.com/office/powerpoint/2010/main" val="60106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52550" y="514350"/>
            <a:ext cx="9486900" cy="1143000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/>
            </a:pPr>
            <a:r>
              <a:rPr lang="en-US" dirty="0">
                <a:ea typeface="+mj-ea"/>
                <a:cs typeface="+mj-cs"/>
              </a:rPr>
              <a:t>Motor skills must focus on Improvement </a:t>
            </a:r>
            <a:br>
              <a:rPr lang="en-US" dirty="0">
                <a:ea typeface="+mj-ea"/>
                <a:cs typeface="+mj-cs"/>
              </a:rPr>
            </a:br>
            <a:r>
              <a:rPr lang="en-US" dirty="0"/>
              <a:t>N</a:t>
            </a:r>
            <a:r>
              <a:rPr lang="en-US" dirty="0">
                <a:ea typeface="+mj-ea"/>
                <a:cs typeface="+mj-cs"/>
              </a:rPr>
              <a:t>ot Just participation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981200" y="18288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329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Tactile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 feels teacher or peer going through movement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2451098"/>
            <a:ext cx="2669116" cy="4003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225" y="2451099"/>
            <a:ext cx="6005512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9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990600" y="1066800"/>
            <a:ext cx="10210800" cy="3810000"/>
          </a:xfrm>
          <a:prstGeom prst="rect">
            <a:avLst/>
          </a:prstGeom>
          <a:solidFill>
            <a:schemeClr val="tx1"/>
          </a:solidFill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 "Lack of sight, does not mean </a:t>
            </a:r>
          </a:p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4997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       lack of vision." 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293516" y="5881688"/>
            <a:ext cx="7604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FF9933"/>
                </a:solidFill>
                <a:latin typeface="Comic Sans MS" charset="0"/>
              </a:rPr>
              <a:t>Tim Willis - Top world athlete USABA, 1998</a:t>
            </a:r>
            <a:endParaRPr lang="en-US" altLang="en-US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63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Physical Guidance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Teacher or peer tutor moves student through motion</a:t>
            </a:r>
          </a:p>
          <a:p>
            <a:r>
              <a:rPr lang="en-US" dirty="0"/>
              <a:t>Hand under hand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4" y="2994025"/>
            <a:ext cx="4486275" cy="2990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962" y="2994025"/>
            <a:ext cx="448627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53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Co-active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95446" cy="4351338"/>
          </a:xfrm>
        </p:spPr>
        <p:txBody>
          <a:bodyPr/>
          <a:lstStyle/>
          <a:p>
            <a:r>
              <a:rPr lang="en-US" dirty="0"/>
              <a:t>Teacher and student move through movement together</a:t>
            </a:r>
          </a:p>
        </p:txBody>
      </p:sp>
      <p:pic>
        <p:nvPicPr>
          <p:cNvPr id="4" name="Content Placeholder 3" descr="Swimming physical guidance(54).jpg&#10;Teacher helpingstudent swim by using his hand and doing the arm movement while its placed on the student in order to teach him using physical guidance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r="20281"/>
          <a:stretch>
            <a:fillRect/>
          </a:stretch>
        </p:blipFill>
        <p:spPr>
          <a:xfrm>
            <a:off x="6586537" y="1663701"/>
            <a:ext cx="4267200" cy="478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232" y="3381620"/>
            <a:ext cx="4595446" cy="306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5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53343"/>
            <a:ext cx="10515600" cy="1325563"/>
          </a:xfrm>
        </p:spPr>
        <p:txBody>
          <a:bodyPr/>
          <a:lstStyle/>
          <a:p>
            <a:r>
              <a:rPr lang="en-US" dirty="0"/>
              <a:t>Guide-running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104" y="1702265"/>
            <a:ext cx="5844921" cy="447469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600" b="1" dirty="0"/>
              <a:t>Guide running techniques</a:t>
            </a:r>
          </a:p>
          <a:p>
            <a:pPr lvl="1"/>
            <a:r>
              <a:rPr lang="en-US" sz="3200" b="1" dirty="0"/>
              <a:t>Guide wire</a:t>
            </a:r>
          </a:p>
          <a:p>
            <a:pPr lvl="1"/>
            <a:r>
              <a:rPr lang="en-US" sz="3200" b="1" dirty="0"/>
              <a:t>Tether</a:t>
            </a:r>
          </a:p>
          <a:p>
            <a:pPr lvl="1"/>
            <a:r>
              <a:rPr lang="en-US" sz="3200" b="1" dirty="0"/>
              <a:t>Human Guide</a:t>
            </a:r>
          </a:p>
          <a:p>
            <a:pPr lvl="1"/>
            <a:r>
              <a:rPr lang="en-US" sz="3200" b="1" dirty="0"/>
              <a:t>Independently</a:t>
            </a:r>
          </a:p>
          <a:p>
            <a:pPr lvl="1"/>
            <a:r>
              <a:rPr lang="en-US" sz="3200" b="1" dirty="0"/>
              <a:t>Treadmill</a:t>
            </a:r>
          </a:p>
          <a:p>
            <a:endParaRPr lang="en-US" dirty="0"/>
          </a:p>
        </p:txBody>
      </p:sp>
      <p:pic>
        <p:nvPicPr>
          <p:cNvPr id="5" name="Content Placeholder 1" descr="Cover Photo-Jeff &amp; Andrew camp.jpg&#10;Picture of Jcoach and student using a tehter to run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>
          <a:xfrm>
            <a:off x="6296025" y="1226783"/>
            <a:ext cx="4401486" cy="4950179"/>
          </a:xfrm>
        </p:spPr>
      </p:pic>
    </p:spTree>
    <p:extLst>
      <p:ext uri="{BB962C8B-B14F-4D97-AF65-F5344CB8AC3E}">
        <p14:creationId xmlns:p14="http://schemas.microsoft.com/office/powerpoint/2010/main" val="209620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E6BB-CE03-3A4C-AED8-B92CD9479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Country Running Video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6F9A33-5D96-5D4D-90B0-3771FD271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www.Brockport.edu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Instructional Materials</a:t>
            </a:r>
          </a:p>
        </p:txBody>
      </p:sp>
    </p:spTree>
    <p:extLst>
      <p:ext uri="{BB962C8B-B14F-4D97-AF65-F5344CB8AC3E}">
        <p14:creationId xmlns:p14="http://schemas.microsoft.com/office/powerpoint/2010/main" val="510404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TIME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Review Activities in Gym!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820" y="1192395"/>
            <a:ext cx="3815371" cy="2541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8079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1173479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We ALL Link Together</a:t>
            </a:r>
          </a:p>
        </p:txBody>
      </p:sp>
      <p:sp>
        <p:nvSpPr>
          <p:cNvPr id="86018" name="Text Placeholder 2"/>
          <p:cNvSpPr>
            <a:spLocks noGrp="1"/>
          </p:cNvSpPr>
          <p:nvPr>
            <p:ph idx="1"/>
          </p:nvPr>
        </p:nvSpPr>
        <p:spPr>
          <a:xfrm>
            <a:off x="6547104" y="2133600"/>
            <a:ext cx="5324856" cy="434035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Need to share knowledge </a:t>
            </a:r>
          </a:p>
          <a:p>
            <a:r>
              <a:rPr lang="en-US" sz="3600" dirty="0">
                <a:solidFill>
                  <a:srgbClr val="000000"/>
                </a:solidFill>
              </a:rPr>
              <a:t>Collaborate with each other</a:t>
            </a:r>
          </a:p>
          <a:p>
            <a:r>
              <a:rPr lang="en-US" sz="3600" dirty="0">
                <a:solidFill>
                  <a:srgbClr val="000000"/>
                </a:solidFill>
              </a:rPr>
              <a:t>Train the </a:t>
            </a:r>
            <a:r>
              <a:rPr lang="en-US" sz="3600" dirty="0" err="1">
                <a:solidFill>
                  <a:srgbClr val="000000"/>
                </a:solidFill>
              </a:rPr>
              <a:t>Paraeducators</a:t>
            </a:r>
            <a:r>
              <a:rPr lang="en-US" sz="3600" dirty="0">
                <a:solidFill>
                  <a:srgbClr val="000000"/>
                </a:solidFill>
              </a:rPr>
              <a:t> and peer tutors</a:t>
            </a:r>
          </a:p>
        </p:txBody>
      </p:sp>
      <p:pic>
        <p:nvPicPr>
          <p:cNvPr id="4" name="Picture 3" descr="collaboration_whe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9" y="1126807"/>
            <a:ext cx="6081861" cy="56537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1460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Core Curriculum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02080" y="2133600"/>
            <a:ext cx="10102532" cy="3974592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/>
              <a:t>The Existing Core Curriculum</a:t>
            </a:r>
          </a:p>
          <a:p>
            <a:pPr lvl="1"/>
            <a:r>
              <a:rPr lang="en-US" sz="3200" b="1" dirty="0"/>
              <a:t>English language arts other languages, to the extent possible </a:t>
            </a:r>
          </a:p>
          <a:p>
            <a:pPr lvl="1"/>
            <a:r>
              <a:rPr lang="en-US" sz="3200" b="1" dirty="0"/>
              <a:t>Mathematics science </a:t>
            </a:r>
          </a:p>
          <a:p>
            <a:pPr lvl="1"/>
            <a:r>
              <a:rPr lang="en-US" sz="3200" b="1" dirty="0"/>
              <a:t>Health and physical education </a:t>
            </a:r>
          </a:p>
          <a:p>
            <a:pPr lvl="1"/>
            <a:r>
              <a:rPr lang="en-US" sz="3200" b="1" dirty="0"/>
              <a:t>Fine arts social studies </a:t>
            </a:r>
          </a:p>
          <a:p>
            <a:pPr lvl="1"/>
            <a:r>
              <a:rPr lang="en-US" sz="3200" b="1" dirty="0"/>
              <a:t>Economics business education </a:t>
            </a:r>
          </a:p>
          <a:p>
            <a:pPr lvl="1"/>
            <a:r>
              <a:rPr lang="en-US" sz="3200" b="1" dirty="0"/>
              <a:t>Vocational education history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464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Expanded Core Curriculum (ECC)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936" y="1905000"/>
            <a:ext cx="10492676" cy="4520184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Compensatory or functional academic skills, including communication modes</a:t>
            </a:r>
          </a:p>
          <a:p>
            <a:r>
              <a:rPr lang="en-US" sz="2800" b="1" dirty="0"/>
              <a:t>Orientation and mobility </a:t>
            </a:r>
          </a:p>
          <a:p>
            <a:r>
              <a:rPr lang="en-US" sz="2800" b="1" dirty="0"/>
              <a:t>Social interaction skills </a:t>
            </a:r>
          </a:p>
          <a:p>
            <a:r>
              <a:rPr lang="en-US" sz="2800" b="1" dirty="0"/>
              <a:t>Independent living skills </a:t>
            </a:r>
          </a:p>
          <a:p>
            <a:r>
              <a:rPr lang="en-US" sz="2800" b="1" dirty="0"/>
              <a:t>Recreation and leisure skills </a:t>
            </a:r>
          </a:p>
          <a:p>
            <a:r>
              <a:rPr lang="en-US" sz="2800" b="1" dirty="0"/>
              <a:t>Career education </a:t>
            </a:r>
          </a:p>
          <a:p>
            <a:r>
              <a:rPr lang="en-US" sz="2800" b="1" dirty="0"/>
              <a:t>Use of assistive technology </a:t>
            </a:r>
          </a:p>
          <a:p>
            <a:r>
              <a:rPr lang="en-US" sz="2800" b="1" dirty="0"/>
              <a:t>Sensory efficiency skills </a:t>
            </a:r>
          </a:p>
          <a:p>
            <a:r>
              <a:rPr lang="en-US" sz="2800" b="1" dirty="0"/>
              <a:t>Self-determination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872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ECC within Physical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Put a Smile :) next to items you are already doing</a:t>
            </a:r>
          </a:p>
          <a:p>
            <a:endParaRPr lang="en-US" dirty="0"/>
          </a:p>
          <a:p>
            <a:r>
              <a:rPr lang="en-US" dirty="0"/>
              <a:t>Put a Star next to items you believe you could implement</a:t>
            </a:r>
          </a:p>
          <a:p>
            <a:endParaRPr lang="en-US" dirty="0"/>
          </a:p>
          <a:p>
            <a:r>
              <a:rPr lang="en-US" dirty="0"/>
              <a:t>Think, Pair, Share: Develop one strategy for a component related to your position</a:t>
            </a:r>
          </a:p>
        </p:txBody>
      </p:sp>
    </p:spTree>
    <p:extLst>
      <p:ext uri="{BB962C8B-B14F-4D97-AF65-F5344CB8AC3E}">
        <p14:creationId xmlns:p14="http://schemas.microsoft.com/office/powerpoint/2010/main" val="142217411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Sports Involvement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76" y="1539240"/>
            <a:ext cx="10997184" cy="5068824"/>
          </a:xfrm>
        </p:spPr>
        <p:txBody>
          <a:bodyPr>
            <a:noAutofit/>
          </a:bodyPr>
          <a:lstStyle/>
          <a:p>
            <a:r>
              <a:rPr lang="en-US" sz="2000" b="1" dirty="0"/>
              <a:t>Try outs-discuss modifications necessary</a:t>
            </a:r>
          </a:p>
          <a:p>
            <a:r>
              <a:rPr lang="en-US" sz="2000" b="1" dirty="0"/>
              <a:t>Provide equal opportunity for the students with VI with modifications or adaptations if necessary</a:t>
            </a:r>
          </a:p>
          <a:p>
            <a:r>
              <a:rPr lang="en-US" sz="2000" b="1" dirty="0"/>
              <a:t>Adaptations can not change the main objectives of the game</a:t>
            </a:r>
          </a:p>
          <a:p>
            <a:pPr lvl="1"/>
            <a:r>
              <a:rPr lang="en-US" sz="2000" b="1" dirty="0"/>
              <a:t>Examples: yellow softball</a:t>
            </a:r>
          </a:p>
          <a:p>
            <a:pPr lvl="1"/>
            <a:r>
              <a:rPr lang="en-US" sz="2000" b="1" dirty="0"/>
              <a:t>supporting swimmer on starting blocks</a:t>
            </a:r>
          </a:p>
          <a:p>
            <a:pPr lvl="1"/>
            <a:r>
              <a:rPr lang="en-US" sz="2000" b="1" dirty="0"/>
              <a:t>Guide runner in 1500</a:t>
            </a:r>
          </a:p>
          <a:p>
            <a:pPr lvl="1"/>
            <a:r>
              <a:rPr lang="en-US" sz="2000" b="1" dirty="0"/>
              <a:t>Caller in the 100</a:t>
            </a:r>
          </a:p>
          <a:p>
            <a:pPr lvl="1"/>
            <a:r>
              <a:rPr lang="en-US" sz="2000" b="1" dirty="0"/>
              <a:t>Tape around the volleyball</a:t>
            </a:r>
          </a:p>
          <a:p>
            <a:r>
              <a:rPr lang="en-US" sz="2000" b="1" dirty="0"/>
              <a:t>Call NY State HS Athletic Association and be sure they register your modification</a:t>
            </a:r>
          </a:p>
          <a:p>
            <a:r>
              <a:rPr lang="en-US" sz="2000" b="1" dirty="0"/>
              <a:t>Contact other coaches and referees in the league and let them know ahead of time.</a:t>
            </a:r>
          </a:p>
        </p:txBody>
      </p:sp>
    </p:spTree>
    <p:extLst>
      <p:ext uri="{BB962C8B-B14F-4D97-AF65-F5344CB8AC3E}">
        <p14:creationId xmlns:p14="http://schemas.microsoft.com/office/powerpoint/2010/main" val="1599693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charset="-128"/>
              </a:rPr>
              <a:t>Definition of Visual Impairment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90688"/>
            <a:ext cx="10515600" cy="4351338"/>
          </a:xfrm>
          <a:noFill/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altLang="en-US" sz="3600" dirty="0">
                <a:ea typeface="ＭＳ Ｐゴシック" charset="-128"/>
              </a:rPr>
              <a:t>Visual impairment, including blindness, means:</a:t>
            </a:r>
          </a:p>
          <a:p>
            <a:pPr eaLnBrk="1" hangingPunct="1">
              <a:buFontTx/>
              <a:buNone/>
            </a:pPr>
            <a:endParaRPr lang="en-US" altLang="en-US" sz="3600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US" altLang="en-US" sz="3600" dirty="0">
                <a:ea typeface="ＭＳ Ｐゴシック" charset="-128"/>
              </a:rPr>
              <a:t>an impairment in vision that, even when corrected, adversely affects a child</a:t>
            </a:r>
            <a:r>
              <a:rPr lang="ja-JP" altLang="en-US" sz="3600" dirty="0">
                <a:ea typeface="ＭＳ Ｐゴシック" charset="-128"/>
              </a:rPr>
              <a:t>’</a:t>
            </a:r>
            <a:r>
              <a:rPr lang="en-US" altLang="ja-JP" sz="3600" dirty="0">
                <a:ea typeface="ＭＳ Ｐゴシック" charset="-128"/>
              </a:rPr>
              <a:t>s educational performance. </a:t>
            </a:r>
          </a:p>
          <a:p>
            <a:pPr eaLnBrk="1" hangingPunct="1">
              <a:buFont typeface="Wingdings" charset="2"/>
              <a:buChar char="Ø"/>
            </a:pPr>
            <a:r>
              <a:rPr lang="en-US" altLang="ja-JP" sz="3600" dirty="0">
                <a:ea typeface="ＭＳ Ｐゴシック" charset="-128"/>
              </a:rPr>
              <a:t>the term includes both partial sight and blindness. </a:t>
            </a:r>
          </a:p>
          <a:p>
            <a:pPr eaLnBrk="1" hangingPunct="1">
              <a:buFont typeface="Wingdings" charset="2"/>
              <a:buChar char="Ø"/>
            </a:pPr>
            <a:endParaRPr lang="en-US" altLang="ja-JP" sz="3600" dirty="0">
              <a:ea typeface="ＭＳ Ｐゴシック" charset="-128"/>
            </a:endParaRPr>
          </a:p>
          <a:p>
            <a:pPr eaLnBrk="1" hangingPunct="1">
              <a:buFont typeface="Wingdings" charset="2"/>
              <a:buChar char="Ø"/>
            </a:pPr>
            <a:r>
              <a:rPr lang="en-US" altLang="ja-JP" sz="2400" dirty="0">
                <a:ea typeface="ＭＳ Ｐゴシック" charset="-128"/>
              </a:rPr>
              <a:t>(PL 105-17, Individuals with Disabilities Education Act, 2004)</a:t>
            </a:r>
            <a:endParaRPr lang="en-US" altLang="en-US" sz="24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8725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771B7-D40F-6647-9B7F-E32801A0D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Self-Advocacy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CC2D7-8F82-114C-915F-9345ADCE20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05000"/>
            <a:ext cx="6903076" cy="4105656"/>
          </a:xfrm>
        </p:spPr>
        <p:txBody>
          <a:bodyPr>
            <a:normAutofit/>
          </a:bodyPr>
          <a:lstStyle/>
          <a:p>
            <a:r>
              <a:rPr lang="en-US" sz="2400" b="1" dirty="0"/>
              <a:t>What do you do now for self-advocacy?</a:t>
            </a:r>
          </a:p>
          <a:p>
            <a:endParaRPr lang="en-US" sz="2400" b="1" dirty="0"/>
          </a:p>
          <a:p>
            <a:r>
              <a:rPr lang="en-US" sz="2400" b="1" dirty="0"/>
              <a:t>What do we do at camp?</a:t>
            </a:r>
          </a:p>
          <a:p>
            <a:endParaRPr lang="en-US" sz="2400" b="1" dirty="0"/>
          </a:p>
          <a:p>
            <a:r>
              <a:rPr lang="en-US" sz="2400" b="1" dirty="0"/>
              <a:t>How can we continue self-advocacy?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6A14FC-4F5D-C54F-9844-7E2F14F81B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34354" y="1109472"/>
            <a:ext cx="6057646" cy="4543234"/>
          </a:xfrm>
        </p:spPr>
      </p:pic>
    </p:spTree>
    <p:extLst>
      <p:ext uri="{BB962C8B-B14F-4D97-AF65-F5344CB8AC3E}">
        <p14:creationId xmlns:p14="http://schemas.microsoft.com/office/powerpoint/2010/main" val="3927069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 Abilities</a:t>
            </a:r>
          </a:p>
        </p:txBody>
      </p:sp>
      <p:pic>
        <p:nvPicPr>
          <p:cNvPr id="4" name="Content Placeholder 3"/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22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62" y="38932"/>
            <a:ext cx="8911687" cy="1163923"/>
          </a:xfrm>
        </p:spPr>
        <p:txBody>
          <a:bodyPr>
            <a:normAutofit/>
          </a:bodyPr>
          <a:lstStyle/>
          <a:p>
            <a:r>
              <a:rPr lang="en-US" sz="4000" b="1" dirty="0"/>
              <a:t>Camp Abilities</a:t>
            </a:r>
          </a:p>
        </p:txBody>
      </p:sp>
      <p:pic>
        <p:nvPicPr>
          <p:cNvPr id="23560" name="Picture 8" descr="mage result for camp abili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214" y="431149"/>
            <a:ext cx="2856681" cy="215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mage result for camp abili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3569676"/>
            <a:ext cx="33337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mage result for camp abilit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31" y="4659923"/>
            <a:ext cx="2563937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86" y="2590800"/>
            <a:ext cx="3250223" cy="169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mage result for camp abilit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6" y="1672827"/>
            <a:ext cx="2824445" cy="188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18" descr="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97" y="4024353"/>
            <a:ext cx="335311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mage result for camp abilities P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49" y="668820"/>
            <a:ext cx="2725649" cy="127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575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States Association for Blind Athletes</a:t>
            </a:r>
          </a:p>
        </p:txBody>
      </p:sp>
      <p:sp>
        <p:nvSpPr>
          <p:cNvPr id="5" name="AutoShape 2" descr="mage result for USABA"/>
          <p:cNvSpPr>
            <a:spLocks noChangeAspect="1" noChangeArrowheads="1"/>
          </p:cNvSpPr>
          <p:nvPr/>
        </p:nvSpPr>
        <p:spPr bwMode="auto">
          <a:xfrm>
            <a:off x="0" y="0"/>
            <a:ext cx="63627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84" name="Picture 8" descr="mage result for USA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071446"/>
            <a:ext cx="63627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324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1690688"/>
            <a:ext cx="9786938" cy="4977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0505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 rot="-722012">
            <a:off x="491049" y="1397654"/>
            <a:ext cx="5875842" cy="116709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charset="0"/>
                <a:ea typeface="Comic Sans MS" charset="0"/>
                <a:cs typeface="Comic Sans MS" charset="0"/>
              </a:rPr>
              <a:t>Diagram of the EYE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391" y="1981200"/>
            <a:ext cx="61341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7296566" y="3324225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/>
              <a:t>Macula</a:t>
            </a:r>
            <a:endParaRPr lang="en-US" altLang="en-US">
              <a:solidFill>
                <a:srgbClr val="CC00CC"/>
              </a:solidFill>
            </a:endParaRP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7236241" y="3324225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4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Causes of Vision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96087" y="1939132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b="1" u="sng" dirty="0"/>
              <a:t>Retinitis </a:t>
            </a:r>
            <a:r>
              <a:rPr lang="en-US" altLang="en-US" b="1" u="sng" dirty="0" err="1"/>
              <a:t>Pigmentosa</a:t>
            </a:r>
            <a:r>
              <a:rPr lang="en-US" altLang="en-US" dirty="0"/>
              <a:t> progressive, cell lose (rods &amp; cones, night blindness, peripheral vision loss. (inherited)</a:t>
            </a:r>
          </a:p>
          <a:p>
            <a:r>
              <a:rPr lang="en-US" altLang="x-none" b="1" u="sng" dirty="0" err="1"/>
              <a:t>Lebers</a:t>
            </a:r>
            <a:r>
              <a:rPr lang="en-US" altLang="x-none" b="1" u="sng" dirty="0"/>
              <a:t> Congenital </a:t>
            </a:r>
            <a:r>
              <a:rPr lang="en-US" altLang="x-none" b="1" u="sng" dirty="0" err="1"/>
              <a:t>Amaurosis</a:t>
            </a:r>
            <a:r>
              <a:rPr lang="en-US" altLang="x-none" u="sng" dirty="0"/>
              <a:t> </a:t>
            </a:r>
            <a:r>
              <a:rPr lang="en-US" altLang="x-none" dirty="0"/>
              <a:t>nystagmus, and severe vision loss or blindness</a:t>
            </a:r>
          </a:p>
          <a:p>
            <a:r>
              <a:rPr lang="en-US" altLang="en-US" b="1" u="sng" dirty="0"/>
              <a:t>Glaucoma</a:t>
            </a:r>
            <a:r>
              <a:rPr lang="en-US" altLang="en-US" dirty="0"/>
              <a:t> intraocular fluid, damage to optic nerve</a:t>
            </a:r>
          </a:p>
          <a:p>
            <a:r>
              <a:rPr lang="en-US" altLang="en-US" b="1" u="sng" dirty="0"/>
              <a:t>Retinitis of Prematurity</a:t>
            </a:r>
            <a:r>
              <a:rPr lang="en-US" altLang="en-US" dirty="0"/>
              <a:t> occurs in some infants that are born prematurely</a:t>
            </a:r>
            <a:endParaRPr lang="en-US" altLang="en-US" b="1" u="sng" dirty="0"/>
          </a:p>
          <a:p>
            <a:endParaRPr lang="en-US" altLang="x-none" dirty="0"/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663" y="1939132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000" b="1" u="sng" dirty="0"/>
              <a:t>Albinism</a:t>
            </a:r>
            <a:r>
              <a:rPr lang="en-US" altLang="en-US" sz="3000" dirty="0"/>
              <a:t> lack of pigment, nystagmus</a:t>
            </a:r>
          </a:p>
          <a:p>
            <a:r>
              <a:rPr lang="en-US" altLang="en-US" sz="3000" b="1" u="sng" dirty="0"/>
              <a:t>Cortical Visual Impairment</a:t>
            </a:r>
            <a:r>
              <a:rPr lang="en-US" altLang="en-US" sz="3000" dirty="0"/>
              <a:t> intermittent vision</a:t>
            </a:r>
          </a:p>
          <a:p>
            <a:r>
              <a:rPr lang="en-US" altLang="en-US" sz="3000" b="1" u="sng" dirty="0"/>
              <a:t>Retinal </a:t>
            </a:r>
            <a:r>
              <a:rPr lang="en-US" altLang="en-US" sz="3000" b="1" u="sng" dirty="0" err="1"/>
              <a:t>Blastoma</a:t>
            </a:r>
            <a:r>
              <a:rPr lang="en-US" altLang="en-US" sz="3000" dirty="0"/>
              <a:t> cancer of the eye.</a:t>
            </a:r>
          </a:p>
          <a:p>
            <a:r>
              <a:rPr lang="en-US" altLang="en-US" sz="3000" b="1" u="sng" dirty="0"/>
              <a:t>Macular Degeneration (</a:t>
            </a:r>
            <a:r>
              <a:rPr lang="en-US" altLang="en-US" sz="3000" b="1" u="sng" dirty="0" err="1"/>
              <a:t>Stargardts</a:t>
            </a:r>
            <a:r>
              <a:rPr lang="en-US" altLang="en-US" sz="3000" b="1" u="sng" dirty="0"/>
              <a:t> disease)</a:t>
            </a:r>
            <a:r>
              <a:rPr lang="en-US" altLang="en-US" sz="3000" dirty="0"/>
              <a:t> loss of acuity &amp; blind spot in middle of vision</a:t>
            </a:r>
          </a:p>
          <a:p>
            <a:endParaRPr lang="en-US" altLang="en-US" dirty="0"/>
          </a:p>
          <a:p>
            <a:endParaRPr lang="en-US" altLang="en-US" b="1" u="sng" dirty="0">
              <a:latin typeface="Comic Sans MS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02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charset="-128"/>
              </a:rPr>
              <a:t>Vision issues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865632" y="1633728"/>
            <a:ext cx="10638980" cy="4277494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dirty="0">
                <a:ea typeface="ＭＳ Ｐゴシック" charset="-128"/>
              </a:rPr>
              <a:t>Acuity issues</a:t>
            </a:r>
          </a:p>
          <a:p>
            <a:r>
              <a:rPr lang="en-US" altLang="en-US" sz="3200" dirty="0">
                <a:ea typeface="ＭＳ Ｐゴシック" charset="-128"/>
              </a:rPr>
              <a:t>Field loss</a:t>
            </a:r>
          </a:p>
          <a:p>
            <a:r>
              <a:rPr lang="en-US" altLang="en-US" sz="3200" dirty="0">
                <a:ea typeface="ＭＳ Ｐゴシック" charset="-128"/>
              </a:rPr>
              <a:t>Distance issues</a:t>
            </a:r>
          </a:p>
          <a:p>
            <a:r>
              <a:rPr lang="en-US" altLang="en-US" sz="3200" dirty="0">
                <a:ea typeface="ＭＳ Ｐゴシック" charset="-128"/>
              </a:rPr>
              <a:t>Close up issues</a:t>
            </a:r>
          </a:p>
          <a:p>
            <a:r>
              <a:rPr lang="en-US" altLang="en-US" sz="3200" dirty="0" err="1">
                <a:ea typeface="ＭＳ Ｐゴシック" charset="-128"/>
              </a:rPr>
              <a:t>Hemiopia</a:t>
            </a:r>
            <a:r>
              <a:rPr lang="en-US" altLang="en-US" sz="3200" dirty="0">
                <a:ea typeface="ＭＳ Ｐゴシック" charset="-128"/>
              </a:rPr>
              <a:t> loss</a:t>
            </a:r>
          </a:p>
          <a:p>
            <a:r>
              <a:rPr lang="en-US" altLang="en-US" sz="3200" dirty="0">
                <a:ea typeface="ＭＳ Ｐゴシック" charset="-128"/>
              </a:rPr>
              <a:t>Blindness</a:t>
            </a:r>
          </a:p>
          <a:p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ea typeface="ＭＳ Ｐゴシック" charset="-128"/>
                <a:hlinkClick r:id="rId2"/>
              </a:rPr>
              <a:t>www.acbvi.org/albums/Vision/index.html</a:t>
            </a:r>
            <a:r>
              <a:rPr lang="en-US" altLang="en-US" dirty="0">
                <a:ea typeface="ＭＳ Ｐゴシック" charset="-128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912" y="1457326"/>
            <a:ext cx="3810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6918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Introduction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" y="1743456"/>
            <a:ext cx="11394884" cy="4167766"/>
          </a:xfrm>
        </p:spPr>
        <p:txBody>
          <a:bodyPr rtlCol="0">
            <a:norm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Engage our brains and activate our body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One, Two, Three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Circle meet and greet</a:t>
            </a:r>
          </a:p>
        </p:txBody>
      </p:sp>
      <p:pic>
        <p:nvPicPr>
          <p:cNvPr id="1026" name="Picture 2" descr="mage result for 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43780"/>
            <a:ext cx="4917831" cy="2768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4304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0" y="2214563"/>
            <a:ext cx="10515600" cy="3862387"/>
          </a:xfrm>
          <a:noFill/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br>
              <a:rPr lang="en-US" altLang="en-US" sz="2800" dirty="0">
                <a:latin typeface="+mn-lt"/>
                <a:ea typeface="ＭＳ Ｐゴシック" charset="-128"/>
              </a:rPr>
            </a:br>
            <a:r>
              <a:rPr lang="en-US" altLang="en-US" sz="3200" dirty="0">
                <a:latin typeface="+mn-lt"/>
                <a:ea typeface="ＭＳ Ｐゴシック" charset="-128"/>
              </a:rPr>
              <a:t>This site has a vision simulator &amp; information regarding vision impairment.</a:t>
            </a:r>
            <a:br>
              <a:rPr lang="en-US" altLang="en-US" sz="3200" dirty="0">
                <a:latin typeface="+mn-lt"/>
                <a:ea typeface="ＭＳ Ｐゴシック" charset="-128"/>
              </a:rPr>
            </a:br>
            <a:br>
              <a:rPr lang="en-US" altLang="en-US" sz="2800" dirty="0">
                <a:latin typeface="+mn-lt"/>
                <a:ea typeface="ＭＳ Ｐゴシック" charset="-128"/>
              </a:rPr>
            </a:br>
            <a:r>
              <a:rPr lang="en-US" altLang="en-US" sz="2800" dirty="0">
                <a:latin typeface="+mn-lt"/>
                <a:ea typeface="ＭＳ Ｐゴシック" charset="-128"/>
                <a:hlinkClick r:id="rId2"/>
              </a:rPr>
              <a:t>http://www.visionsimulator.com/</a:t>
            </a:r>
            <a:r>
              <a:rPr lang="en-US" altLang="en-US" sz="2800" dirty="0">
                <a:latin typeface="+mn-lt"/>
                <a:ea typeface="ＭＳ Ｐゴシック" charset="-128"/>
              </a:rPr>
              <a:t> </a:t>
            </a:r>
            <a:br>
              <a:rPr lang="en-US" altLang="en-US" sz="2800" dirty="0">
                <a:latin typeface="+mn-lt"/>
                <a:ea typeface="ＭＳ Ｐゴシック" charset="-128"/>
              </a:rPr>
            </a:br>
            <a:br>
              <a:rPr lang="en-US" altLang="en-US" sz="2800" dirty="0">
                <a:latin typeface="+mn-lt"/>
                <a:ea typeface="ＭＳ Ｐゴシック" charset="-128"/>
              </a:rPr>
            </a:br>
            <a:r>
              <a:rPr lang="en-US" altLang="en-US" sz="2800" dirty="0">
                <a:latin typeface="+mn-lt"/>
                <a:ea typeface="ＭＳ Ｐゴシック" charset="-128"/>
              </a:rPr>
              <a:t>This site is interactive and gives specific information </a:t>
            </a:r>
            <a:r>
              <a:rPr lang="en-US" altLang="en-US" sz="2800" dirty="0">
                <a:latin typeface="+mn-lt"/>
                <a:ea typeface="ＭＳ Ｐゴシック" charset="-128"/>
                <a:hlinkClick r:id="rId3"/>
              </a:rPr>
              <a:t>http://www.yorku.ca/eye/eye1.htm</a:t>
            </a:r>
            <a:r>
              <a:rPr lang="en-US" altLang="en-US" sz="2800" dirty="0">
                <a:latin typeface="+mn-lt"/>
                <a:ea typeface="ＭＳ Ｐゴシック" charset="-128"/>
              </a:rPr>
              <a:t> </a:t>
            </a:r>
            <a:br>
              <a:rPr lang="en-US" altLang="en-US" sz="2800" dirty="0">
                <a:latin typeface="+mn-lt"/>
                <a:ea typeface="ＭＳ Ｐゴシック" charset="-128"/>
              </a:rPr>
            </a:br>
            <a:endParaRPr lang="en-US" altLang="en-US" sz="3200" dirty="0">
              <a:latin typeface="+mn-lt"/>
              <a:ea typeface="ＭＳ Ｐゴシック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1850" y="574676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+mj-lt"/>
              </a:rPr>
              <a:t>RESOURCE</a:t>
            </a:r>
          </a:p>
        </p:txBody>
      </p:sp>
    </p:spTree>
    <p:extLst>
      <p:ext uri="{BB962C8B-B14F-4D97-AF65-F5344CB8AC3E}">
        <p14:creationId xmlns:p14="http://schemas.microsoft.com/office/powerpoint/2010/main" val="221739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webextensions/webextension1.xml><?xml version="1.0" encoding="utf-8"?>
<we:webextension xmlns:we="http://schemas.microsoft.com/office/webextensions/webextension/2010/11" id="{3B2EAEF8-F006-304F-A0FA-A9F1FA2F0392}">
  <we:reference id="wa104221182" version="3.3.0.0" store="en-US" storeType="OMEX"/>
  <we:alternateReferences>
    <we:reference id="wa104221182" version="3.3.0.0" store="wa104221182" storeType="OMEX"/>
  </we:alternateReferences>
  <we:properties>
    <we:property name="slideId" value="273"/>
    <we:property name="vid" value="&quot;https://www.youtube.com/watch?v=qZfjrd-B0ho&quot;"/>
    <we:property name="autoplay" value="0"/>
    <we:property name="starttime" value="0"/>
    <we:property name="endtime" value="0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7709</TotalTime>
  <Words>1184</Words>
  <Application>Microsoft Macintosh PowerPoint</Application>
  <PresentationFormat>Widescreen</PresentationFormat>
  <Paragraphs>226</Paragraphs>
  <Slides>44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ＭＳ Ｐゴシック</vt:lpstr>
      <vt:lpstr>Arial</vt:lpstr>
      <vt:lpstr>Calibri</vt:lpstr>
      <vt:lpstr>Calisto MT</vt:lpstr>
      <vt:lpstr>Comic Sans MS</vt:lpstr>
      <vt:lpstr>Lucida Sans Unicode</vt:lpstr>
      <vt:lpstr>Times New Roman</vt:lpstr>
      <vt:lpstr>Wingdings</vt:lpstr>
      <vt:lpstr>Office Theme</vt:lpstr>
      <vt:lpstr>Document</vt:lpstr>
      <vt:lpstr>Photo Editor Photo</vt:lpstr>
      <vt:lpstr>Including Children with Visual Impairments or Deafblindness into Physical Education: A Universal Design Approach</vt:lpstr>
      <vt:lpstr>Overview of presentation</vt:lpstr>
      <vt:lpstr>PowerPoint Presentation</vt:lpstr>
      <vt:lpstr>Definition of Visual Impairment</vt:lpstr>
      <vt:lpstr>PowerPoint Presentation</vt:lpstr>
      <vt:lpstr>Causes of Vision Loss</vt:lpstr>
      <vt:lpstr>Vision issues</vt:lpstr>
      <vt:lpstr>Introduction Activity</vt:lpstr>
      <vt:lpstr> This site has a vision simulator &amp; information regarding vision impairment.  http://www.visionsimulator.com/   This site is interactive and gives specific information http://www.yorku.ca/eye/eye1.htm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Etiquette with Individuals with Vision Loss </vt:lpstr>
      <vt:lpstr>ACTIVITY TIME</vt:lpstr>
      <vt:lpstr>I Feel Included When</vt:lpstr>
      <vt:lpstr>Evaluations/Assessments</vt:lpstr>
      <vt:lpstr>PLACEMENT</vt:lpstr>
      <vt:lpstr>Placement in APE</vt:lpstr>
      <vt:lpstr> Assessments</vt:lpstr>
      <vt:lpstr>Test of Gross Motor Development II (III)</vt:lpstr>
      <vt:lpstr>Brockport Physical Fitness Test     Target Populations</vt:lpstr>
      <vt:lpstr>Instructional Strategies</vt:lpstr>
      <vt:lpstr>Pre-Teaching</vt:lpstr>
      <vt:lpstr>Details of Pre-Teaching</vt:lpstr>
      <vt:lpstr>Motor skills must focus on Improvement  Not Just participation</vt:lpstr>
      <vt:lpstr>Tactile Modeling</vt:lpstr>
      <vt:lpstr>Physical Guidance</vt:lpstr>
      <vt:lpstr>Co-active Movement</vt:lpstr>
      <vt:lpstr>Guide-running</vt:lpstr>
      <vt:lpstr>Cross Country Running Video</vt:lpstr>
      <vt:lpstr>ACTIVITY TIME</vt:lpstr>
      <vt:lpstr>We ALL Link Together</vt:lpstr>
      <vt:lpstr>Core Curriculum </vt:lpstr>
      <vt:lpstr>Expanded Core Curriculum (ECC)</vt:lpstr>
      <vt:lpstr>ECC within Physical Education</vt:lpstr>
      <vt:lpstr>Sports Involvement</vt:lpstr>
      <vt:lpstr>Self-Advocacy</vt:lpstr>
      <vt:lpstr>Camp Abilities</vt:lpstr>
      <vt:lpstr>Camp Abilities</vt:lpstr>
      <vt:lpstr>United States Association for Blind Athletes</vt:lpstr>
      <vt:lpstr>Questions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Activity for Children with Visual Impairments</dc:title>
  <dc:creator>Lauren Lieberman</dc:creator>
  <cp:lastModifiedBy>Rachel Sherman</cp:lastModifiedBy>
  <cp:revision>38</cp:revision>
  <dcterms:created xsi:type="dcterms:W3CDTF">2017-10-10T16:38:41Z</dcterms:created>
  <dcterms:modified xsi:type="dcterms:W3CDTF">2018-10-01T21:29:34Z</dcterms:modified>
</cp:coreProperties>
</file>