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66"/>
  </p:notesMasterIdLst>
  <p:sldIdLst>
    <p:sldId id="256" r:id="rId2"/>
    <p:sldId id="317" r:id="rId3"/>
    <p:sldId id="318" r:id="rId4"/>
    <p:sldId id="450" r:id="rId5"/>
    <p:sldId id="451" r:id="rId6"/>
    <p:sldId id="452" r:id="rId7"/>
    <p:sldId id="453" r:id="rId8"/>
    <p:sldId id="454" r:id="rId9"/>
    <p:sldId id="257" r:id="rId10"/>
    <p:sldId id="258" r:id="rId11"/>
    <p:sldId id="259" r:id="rId12"/>
    <p:sldId id="262" r:id="rId13"/>
    <p:sldId id="260" r:id="rId14"/>
    <p:sldId id="261" r:id="rId15"/>
    <p:sldId id="304" r:id="rId16"/>
    <p:sldId id="265" r:id="rId17"/>
    <p:sldId id="266" r:id="rId18"/>
    <p:sldId id="267" r:id="rId19"/>
    <p:sldId id="269" r:id="rId20"/>
    <p:sldId id="270" r:id="rId21"/>
    <p:sldId id="316" r:id="rId22"/>
    <p:sldId id="271" r:id="rId23"/>
    <p:sldId id="298" r:id="rId24"/>
    <p:sldId id="273" r:id="rId25"/>
    <p:sldId id="299" r:id="rId26"/>
    <p:sldId id="307" r:id="rId27"/>
    <p:sldId id="274" r:id="rId28"/>
    <p:sldId id="276" r:id="rId29"/>
    <p:sldId id="277" r:id="rId30"/>
    <p:sldId id="278" r:id="rId31"/>
    <p:sldId id="288" r:id="rId32"/>
    <p:sldId id="284" r:id="rId33"/>
    <p:sldId id="285" r:id="rId34"/>
    <p:sldId id="286" r:id="rId35"/>
    <p:sldId id="289" r:id="rId36"/>
    <p:sldId id="290" r:id="rId37"/>
    <p:sldId id="291" r:id="rId38"/>
    <p:sldId id="292" r:id="rId39"/>
    <p:sldId id="314" r:id="rId40"/>
    <p:sldId id="309" r:id="rId41"/>
    <p:sldId id="303" r:id="rId42"/>
    <p:sldId id="293" r:id="rId43"/>
    <p:sldId id="296" r:id="rId44"/>
    <p:sldId id="297" r:id="rId45"/>
    <p:sldId id="313" r:id="rId46"/>
    <p:sldId id="315" r:id="rId47"/>
    <p:sldId id="294" r:id="rId48"/>
    <p:sldId id="471" r:id="rId49"/>
    <p:sldId id="472" r:id="rId50"/>
    <p:sldId id="473" r:id="rId51"/>
    <p:sldId id="295" r:id="rId52"/>
    <p:sldId id="455" r:id="rId53"/>
    <p:sldId id="436" r:id="rId54"/>
    <p:sldId id="457" r:id="rId55"/>
    <p:sldId id="458" r:id="rId56"/>
    <p:sldId id="459" r:id="rId57"/>
    <p:sldId id="470" r:id="rId58"/>
    <p:sldId id="460" r:id="rId59"/>
    <p:sldId id="461" r:id="rId60"/>
    <p:sldId id="462" r:id="rId61"/>
    <p:sldId id="465" r:id="rId62"/>
    <p:sldId id="466" r:id="rId63"/>
    <p:sldId id="474" r:id="rId64"/>
    <p:sldId id="31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541"/>
  </p:normalViewPr>
  <p:slideViewPr>
    <p:cSldViewPr snapToGrid="0" snapToObjects="1">
      <p:cViewPr varScale="1">
        <p:scale>
          <a:sx n="103" d="100"/>
          <a:sy n="103" d="100"/>
        </p:scale>
        <p:origin x="66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FF638-1B98-D142-B5A3-779475B803A2}" type="doc">
      <dgm:prSet loTypeId="urn:microsoft.com/office/officeart/2005/8/layout/radial3" loCatId="" qsTypeId="urn:microsoft.com/office/officeart/2005/8/quickstyle/3d3" qsCatId="3D" csTypeId="urn:microsoft.com/office/officeart/2005/8/colors/colorful5" csCatId="colorful" phldr="1"/>
      <dgm:spPr/>
      <dgm:t>
        <a:bodyPr/>
        <a:lstStyle/>
        <a:p>
          <a:endParaRPr lang="en-US"/>
        </a:p>
      </dgm:t>
    </dgm:pt>
    <dgm:pt modelId="{3B7F5A37-FCE4-B44E-B0E0-CC79440B93AA}">
      <dgm:prSet phldrT="[Text]"/>
      <dgm:spPr/>
      <dgm:t>
        <a:bodyPr/>
        <a:lstStyle/>
        <a:p>
          <a:r>
            <a:rPr lang="en-US"/>
            <a:t>IMSVI</a:t>
          </a:r>
        </a:p>
      </dgm:t>
    </dgm:pt>
    <dgm:pt modelId="{3DF3843A-43A9-CB4A-8FB4-FC7D76E34A65}" type="parTrans" cxnId="{4998A957-2B0F-754D-A572-0FBAA5C0F95E}">
      <dgm:prSet/>
      <dgm:spPr/>
      <dgm:t>
        <a:bodyPr/>
        <a:lstStyle/>
        <a:p>
          <a:endParaRPr lang="en-US">
            <a:solidFill>
              <a:sysClr val="windowText" lastClr="000000"/>
            </a:solidFill>
          </a:endParaRPr>
        </a:p>
      </dgm:t>
    </dgm:pt>
    <dgm:pt modelId="{BFB98B42-8DF4-7C42-894F-7C28482A1509}" type="sibTrans" cxnId="{4998A957-2B0F-754D-A572-0FBAA5C0F95E}">
      <dgm:prSet/>
      <dgm:spPr/>
      <dgm:t>
        <a:bodyPr/>
        <a:lstStyle/>
        <a:p>
          <a:endParaRPr lang="en-US">
            <a:solidFill>
              <a:sysClr val="windowText" lastClr="000000"/>
            </a:solidFill>
          </a:endParaRPr>
        </a:p>
      </dgm:t>
    </dgm:pt>
    <dgm:pt modelId="{D289ED45-43CB-8F4F-9C32-E58FDE6AF2B0}">
      <dgm:prSet phldrT="[Text]" custT="1"/>
      <dgm:spPr/>
      <dgm:t>
        <a:bodyPr/>
        <a:lstStyle/>
        <a:p>
          <a:r>
            <a:rPr lang="en-US" sz="2400" b="1"/>
            <a:t>Leadership</a:t>
          </a:r>
        </a:p>
      </dgm:t>
    </dgm:pt>
    <dgm:pt modelId="{D53A7850-507E-914C-8407-360B8C3FF0D6}" type="parTrans" cxnId="{5F4B61D6-86B1-EF4C-BC5A-8D1D39D4B054}">
      <dgm:prSet/>
      <dgm:spPr/>
      <dgm:t>
        <a:bodyPr/>
        <a:lstStyle/>
        <a:p>
          <a:endParaRPr lang="en-US">
            <a:solidFill>
              <a:sysClr val="windowText" lastClr="000000"/>
            </a:solidFill>
          </a:endParaRPr>
        </a:p>
      </dgm:t>
    </dgm:pt>
    <dgm:pt modelId="{0C0F7623-0AE7-C540-8149-276F56D62581}" type="sibTrans" cxnId="{5F4B61D6-86B1-EF4C-BC5A-8D1D39D4B054}">
      <dgm:prSet/>
      <dgm:spPr/>
      <dgm:t>
        <a:bodyPr/>
        <a:lstStyle/>
        <a:p>
          <a:endParaRPr lang="en-US">
            <a:solidFill>
              <a:sysClr val="windowText" lastClr="000000"/>
            </a:solidFill>
          </a:endParaRPr>
        </a:p>
      </dgm:t>
    </dgm:pt>
    <dgm:pt modelId="{E3802AD5-4E01-F547-8242-CB39A3758025}">
      <dgm:prSet phldrT="[Text]" custT="1"/>
      <dgm:spPr/>
      <dgm:t>
        <a:bodyPr/>
        <a:lstStyle/>
        <a:p>
          <a:r>
            <a:rPr lang="en-US" sz="2400" b="1"/>
            <a:t>Scholarship</a:t>
          </a:r>
        </a:p>
      </dgm:t>
    </dgm:pt>
    <dgm:pt modelId="{80D65A67-98D8-B045-B3C8-7DBA71F29CE0}" type="parTrans" cxnId="{BC1A1B1C-24B6-984D-8595-5287DF2B8C24}">
      <dgm:prSet/>
      <dgm:spPr/>
      <dgm:t>
        <a:bodyPr/>
        <a:lstStyle/>
        <a:p>
          <a:endParaRPr lang="en-US">
            <a:solidFill>
              <a:sysClr val="windowText" lastClr="000000"/>
            </a:solidFill>
          </a:endParaRPr>
        </a:p>
      </dgm:t>
    </dgm:pt>
    <dgm:pt modelId="{AC62256D-59F4-9848-A06D-7BCA0FBF0F72}" type="sibTrans" cxnId="{BC1A1B1C-24B6-984D-8595-5287DF2B8C24}">
      <dgm:prSet/>
      <dgm:spPr/>
      <dgm:t>
        <a:bodyPr/>
        <a:lstStyle/>
        <a:p>
          <a:endParaRPr lang="en-US">
            <a:solidFill>
              <a:sysClr val="windowText" lastClr="000000"/>
            </a:solidFill>
          </a:endParaRPr>
        </a:p>
      </dgm:t>
    </dgm:pt>
    <dgm:pt modelId="{F9909410-81B3-144B-B938-0A37D7301A28}">
      <dgm:prSet phldrT="[Text]" custT="1"/>
      <dgm:spPr/>
      <dgm:t>
        <a:bodyPr/>
        <a:lstStyle/>
        <a:p>
          <a:r>
            <a:rPr lang="en-US" sz="2400" b="1"/>
            <a:t>Program Development/</a:t>
          </a:r>
        </a:p>
        <a:p>
          <a:r>
            <a:rPr lang="en-US" sz="2400" b="1"/>
            <a:t>Service Learning</a:t>
          </a:r>
        </a:p>
      </dgm:t>
    </dgm:pt>
    <dgm:pt modelId="{6B76BD31-E0AE-5D47-B3BC-B36F30A4AF0A}" type="parTrans" cxnId="{54F4D84A-2DAD-F449-BCE0-830177F52263}">
      <dgm:prSet/>
      <dgm:spPr/>
      <dgm:t>
        <a:bodyPr/>
        <a:lstStyle/>
        <a:p>
          <a:endParaRPr lang="en-US">
            <a:solidFill>
              <a:sysClr val="windowText" lastClr="000000"/>
            </a:solidFill>
          </a:endParaRPr>
        </a:p>
      </dgm:t>
    </dgm:pt>
    <dgm:pt modelId="{51046599-25B2-774E-B4BB-5FF2A790CC91}" type="sibTrans" cxnId="{54F4D84A-2DAD-F449-BCE0-830177F52263}">
      <dgm:prSet/>
      <dgm:spPr/>
      <dgm:t>
        <a:bodyPr/>
        <a:lstStyle/>
        <a:p>
          <a:endParaRPr lang="en-US">
            <a:solidFill>
              <a:sysClr val="windowText" lastClr="000000"/>
            </a:solidFill>
          </a:endParaRPr>
        </a:p>
      </dgm:t>
    </dgm:pt>
    <dgm:pt modelId="{70EF3959-B640-264A-87D1-990F183AAD61}">
      <dgm:prSet phldrT="[Text]" custT="1"/>
      <dgm:spPr/>
      <dgm:t>
        <a:bodyPr/>
        <a:lstStyle/>
        <a:p>
          <a:r>
            <a:rPr lang="en-US" sz="2400" b="1"/>
            <a:t>Education/</a:t>
          </a:r>
        </a:p>
        <a:p>
          <a:r>
            <a:rPr lang="en-US" sz="2400" b="1"/>
            <a:t>Student Engagement</a:t>
          </a:r>
        </a:p>
      </dgm:t>
    </dgm:pt>
    <dgm:pt modelId="{B6D2A2D7-88F7-C943-B534-C868B41FDE1D}" type="parTrans" cxnId="{672C168F-E21A-7E40-BD56-6B85035E4F24}">
      <dgm:prSet/>
      <dgm:spPr/>
      <dgm:t>
        <a:bodyPr/>
        <a:lstStyle/>
        <a:p>
          <a:endParaRPr lang="en-US">
            <a:solidFill>
              <a:sysClr val="windowText" lastClr="000000"/>
            </a:solidFill>
          </a:endParaRPr>
        </a:p>
      </dgm:t>
    </dgm:pt>
    <dgm:pt modelId="{1CF31323-91ED-D749-A045-74D6D2C2C485}" type="sibTrans" cxnId="{672C168F-E21A-7E40-BD56-6B85035E4F24}">
      <dgm:prSet/>
      <dgm:spPr/>
      <dgm:t>
        <a:bodyPr/>
        <a:lstStyle/>
        <a:p>
          <a:endParaRPr lang="en-US">
            <a:solidFill>
              <a:sysClr val="windowText" lastClr="000000"/>
            </a:solidFill>
          </a:endParaRPr>
        </a:p>
      </dgm:t>
    </dgm:pt>
    <dgm:pt modelId="{D7D68ABD-5BD3-624C-932E-9528D572DF26}" type="pres">
      <dgm:prSet presAssocID="{ABDFF638-1B98-D142-B5A3-779475B803A2}" presName="composite" presStyleCnt="0">
        <dgm:presLayoutVars>
          <dgm:chMax val="1"/>
          <dgm:dir/>
          <dgm:resizeHandles val="exact"/>
        </dgm:presLayoutVars>
      </dgm:prSet>
      <dgm:spPr/>
    </dgm:pt>
    <dgm:pt modelId="{DE8DEF9C-B737-AE49-8730-B041E8C359F9}" type="pres">
      <dgm:prSet presAssocID="{ABDFF638-1B98-D142-B5A3-779475B803A2}" presName="radial" presStyleCnt="0">
        <dgm:presLayoutVars>
          <dgm:animLvl val="ctr"/>
        </dgm:presLayoutVars>
      </dgm:prSet>
      <dgm:spPr/>
    </dgm:pt>
    <dgm:pt modelId="{6C4DDCA2-EF09-4C4C-ACD8-3D8D1D538D7E}" type="pres">
      <dgm:prSet presAssocID="{3B7F5A37-FCE4-B44E-B0E0-CC79440B93AA}" presName="centerShape" presStyleLbl="vennNode1" presStyleIdx="0" presStyleCnt="5"/>
      <dgm:spPr/>
    </dgm:pt>
    <dgm:pt modelId="{27525021-A67D-F54A-8FCF-9A5CDFDB49D7}" type="pres">
      <dgm:prSet presAssocID="{D289ED45-43CB-8F4F-9C32-E58FDE6AF2B0}" presName="node" presStyleLbl="vennNode1" presStyleIdx="1" presStyleCnt="5" custScaleX="162221" custScaleY="160439" custRadScaleRad="93548" custRadScaleInc="-1998">
        <dgm:presLayoutVars>
          <dgm:bulletEnabled val="1"/>
        </dgm:presLayoutVars>
      </dgm:prSet>
      <dgm:spPr/>
    </dgm:pt>
    <dgm:pt modelId="{D396DC67-5C60-7149-A81A-8480108E32BC}" type="pres">
      <dgm:prSet presAssocID="{E3802AD5-4E01-F547-8242-CB39A3758025}" presName="node" presStyleLbl="vennNode1" presStyleIdx="2" presStyleCnt="5" custScaleX="162681" custScaleY="161475" custRadScaleRad="116705" custRadScaleInc="-1601">
        <dgm:presLayoutVars>
          <dgm:bulletEnabled val="1"/>
        </dgm:presLayoutVars>
      </dgm:prSet>
      <dgm:spPr/>
    </dgm:pt>
    <dgm:pt modelId="{23094BE5-272F-0D4F-8FEA-3B902598D25B}" type="pres">
      <dgm:prSet presAssocID="{F9909410-81B3-144B-B938-0A37D7301A28}" presName="node" presStyleLbl="vennNode1" presStyleIdx="3" presStyleCnt="5" custScaleX="177231" custScaleY="145958" custRadScaleRad="78470">
        <dgm:presLayoutVars>
          <dgm:bulletEnabled val="1"/>
        </dgm:presLayoutVars>
      </dgm:prSet>
      <dgm:spPr/>
    </dgm:pt>
    <dgm:pt modelId="{0FBB8B0A-26D1-6141-AEF7-C23046DCBD92}" type="pres">
      <dgm:prSet presAssocID="{70EF3959-B640-264A-87D1-990F183AAD61}" presName="node" presStyleLbl="vennNode1" presStyleIdx="4" presStyleCnt="5" custScaleX="169445" custScaleY="159194" custRadScaleRad="116630">
        <dgm:presLayoutVars>
          <dgm:bulletEnabled val="1"/>
        </dgm:presLayoutVars>
      </dgm:prSet>
      <dgm:spPr/>
    </dgm:pt>
  </dgm:ptLst>
  <dgm:cxnLst>
    <dgm:cxn modelId="{BC1A1B1C-24B6-984D-8595-5287DF2B8C24}" srcId="{3B7F5A37-FCE4-B44E-B0E0-CC79440B93AA}" destId="{E3802AD5-4E01-F547-8242-CB39A3758025}" srcOrd="1" destOrd="0" parTransId="{80D65A67-98D8-B045-B3C8-7DBA71F29CE0}" sibTransId="{AC62256D-59F4-9848-A06D-7BCA0FBF0F72}"/>
    <dgm:cxn modelId="{D8BFB233-BF0B-3246-A5A1-CD147A8D4DDD}" type="presOf" srcId="{3B7F5A37-FCE4-B44E-B0E0-CC79440B93AA}" destId="{6C4DDCA2-EF09-4C4C-ACD8-3D8D1D538D7E}" srcOrd="0" destOrd="0" presId="urn:microsoft.com/office/officeart/2005/8/layout/radial3"/>
    <dgm:cxn modelId="{36B1CF39-D326-1F4D-802D-0C1EF54C7B39}" type="presOf" srcId="{F9909410-81B3-144B-B938-0A37D7301A28}" destId="{23094BE5-272F-0D4F-8FEA-3B902598D25B}" srcOrd="0" destOrd="0" presId="urn:microsoft.com/office/officeart/2005/8/layout/radial3"/>
    <dgm:cxn modelId="{54F4D84A-2DAD-F449-BCE0-830177F52263}" srcId="{3B7F5A37-FCE4-B44E-B0E0-CC79440B93AA}" destId="{F9909410-81B3-144B-B938-0A37D7301A28}" srcOrd="2" destOrd="0" parTransId="{6B76BD31-E0AE-5D47-B3BC-B36F30A4AF0A}" sibTransId="{51046599-25B2-774E-B4BB-5FF2A790CC91}"/>
    <dgm:cxn modelId="{4998A957-2B0F-754D-A572-0FBAA5C0F95E}" srcId="{ABDFF638-1B98-D142-B5A3-779475B803A2}" destId="{3B7F5A37-FCE4-B44E-B0E0-CC79440B93AA}" srcOrd="0" destOrd="0" parTransId="{3DF3843A-43A9-CB4A-8FB4-FC7D76E34A65}" sibTransId="{BFB98B42-8DF4-7C42-894F-7C28482A1509}"/>
    <dgm:cxn modelId="{0C2B6E71-05BF-B64F-967D-BFB799F2C8CA}" type="presOf" srcId="{D289ED45-43CB-8F4F-9C32-E58FDE6AF2B0}" destId="{27525021-A67D-F54A-8FCF-9A5CDFDB49D7}" srcOrd="0" destOrd="0" presId="urn:microsoft.com/office/officeart/2005/8/layout/radial3"/>
    <dgm:cxn modelId="{EF4C7475-CF96-3642-8CE6-351314188CD3}" type="presOf" srcId="{70EF3959-B640-264A-87D1-990F183AAD61}" destId="{0FBB8B0A-26D1-6141-AEF7-C23046DCBD92}" srcOrd="0" destOrd="0" presId="urn:microsoft.com/office/officeart/2005/8/layout/radial3"/>
    <dgm:cxn modelId="{672C168F-E21A-7E40-BD56-6B85035E4F24}" srcId="{3B7F5A37-FCE4-B44E-B0E0-CC79440B93AA}" destId="{70EF3959-B640-264A-87D1-990F183AAD61}" srcOrd="3" destOrd="0" parTransId="{B6D2A2D7-88F7-C943-B534-C868B41FDE1D}" sibTransId="{1CF31323-91ED-D749-A045-74D6D2C2C485}"/>
    <dgm:cxn modelId="{D5050091-F636-A04A-B5A3-7B26ECB458F6}" type="presOf" srcId="{ABDFF638-1B98-D142-B5A3-779475B803A2}" destId="{D7D68ABD-5BD3-624C-932E-9528D572DF26}" srcOrd="0" destOrd="0" presId="urn:microsoft.com/office/officeart/2005/8/layout/radial3"/>
    <dgm:cxn modelId="{88E7C1C2-23A8-2246-AADE-86E514E12BE3}" type="presOf" srcId="{E3802AD5-4E01-F547-8242-CB39A3758025}" destId="{D396DC67-5C60-7149-A81A-8480108E32BC}" srcOrd="0" destOrd="0" presId="urn:microsoft.com/office/officeart/2005/8/layout/radial3"/>
    <dgm:cxn modelId="{5F4B61D6-86B1-EF4C-BC5A-8D1D39D4B054}" srcId="{3B7F5A37-FCE4-B44E-B0E0-CC79440B93AA}" destId="{D289ED45-43CB-8F4F-9C32-E58FDE6AF2B0}" srcOrd="0" destOrd="0" parTransId="{D53A7850-507E-914C-8407-360B8C3FF0D6}" sibTransId="{0C0F7623-0AE7-C540-8149-276F56D62581}"/>
    <dgm:cxn modelId="{5452B96E-2ECD-2E4E-ACE3-069F2FDCDC49}" type="presParOf" srcId="{D7D68ABD-5BD3-624C-932E-9528D572DF26}" destId="{DE8DEF9C-B737-AE49-8730-B041E8C359F9}" srcOrd="0" destOrd="0" presId="urn:microsoft.com/office/officeart/2005/8/layout/radial3"/>
    <dgm:cxn modelId="{CE15B287-50BD-724B-956D-C886F17861D5}" type="presParOf" srcId="{DE8DEF9C-B737-AE49-8730-B041E8C359F9}" destId="{6C4DDCA2-EF09-4C4C-ACD8-3D8D1D538D7E}" srcOrd="0" destOrd="0" presId="urn:microsoft.com/office/officeart/2005/8/layout/radial3"/>
    <dgm:cxn modelId="{7064E529-305D-9B41-87A1-1A1166A77710}" type="presParOf" srcId="{DE8DEF9C-B737-AE49-8730-B041E8C359F9}" destId="{27525021-A67D-F54A-8FCF-9A5CDFDB49D7}" srcOrd="1" destOrd="0" presId="urn:microsoft.com/office/officeart/2005/8/layout/radial3"/>
    <dgm:cxn modelId="{175FD2C9-08A9-D04A-8F34-BF232EF16CEC}" type="presParOf" srcId="{DE8DEF9C-B737-AE49-8730-B041E8C359F9}" destId="{D396DC67-5C60-7149-A81A-8480108E32BC}" srcOrd="2" destOrd="0" presId="urn:microsoft.com/office/officeart/2005/8/layout/radial3"/>
    <dgm:cxn modelId="{7CA4E322-7D65-AB4B-BF83-8680CCADD011}" type="presParOf" srcId="{DE8DEF9C-B737-AE49-8730-B041E8C359F9}" destId="{23094BE5-272F-0D4F-8FEA-3B902598D25B}" srcOrd="3" destOrd="0" presId="urn:microsoft.com/office/officeart/2005/8/layout/radial3"/>
    <dgm:cxn modelId="{73CCFA04-8E0A-7C45-92E0-4C03E6F9328E}" type="presParOf" srcId="{DE8DEF9C-B737-AE49-8730-B041E8C359F9}" destId="{0FBB8B0A-26D1-6141-AEF7-C23046DCBD92}"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2B5205-ABE0-1248-8F01-E0F8E3D945D0}" type="doc">
      <dgm:prSet loTypeId="urn:microsoft.com/office/officeart/2005/8/layout/cycle6" loCatId="cycle" qsTypeId="urn:microsoft.com/office/officeart/2005/8/quickstyle/simple4" qsCatId="simple" csTypeId="urn:microsoft.com/office/officeart/2005/8/colors/accent1_2" csCatId="accent1" phldr="1"/>
      <dgm:spPr/>
    </dgm:pt>
    <dgm:pt modelId="{CCC6DCBA-DEE6-2742-97FE-DDA50027670B}">
      <dgm:prSet phldrT="[Text]"/>
      <dgm:spPr/>
      <dgm:t>
        <a:bodyPr/>
        <a:lstStyle/>
        <a:p>
          <a:r>
            <a:rPr lang="en-US" dirty="0"/>
            <a:t>Whole</a:t>
          </a:r>
        </a:p>
      </dgm:t>
    </dgm:pt>
    <dgm:pt modelId="{B23D3DF8-AFCD-E641-9497-556E15536900}" type="parTrans" cxnId="{7502AD96-0ADB-0447-9D7F-BEF8A73CE378}">
      <dgm:prSet/>
      <dgm:spPr/>
      <dgm:t>
        <a:bodyPr/>
        <a:lstStyle/>
        <a:p>
          <a:endParaRPr lang="en-US"/>
        </a:p>
      </dgm:t>
    </dgm:pt>
    <dgm:pt modelId="{428F9015-AB89-E341-80E0-CEA37F7D419B}" type="sibTrans" cxnId="{7502AD96-0ADB-0447-9D7F-BEF8A73CE378}">
      <dgm:prSet/>
      <dgm:spPr/>
      <dgm:t>
        <a:bodyPr/>
        <a:lstStyle/>
        <a:p>
          <a:endParaRPr lang="en-US"/>
        </a:p>
      </dgm:t>
    </dgm:pt>
    <dgm:pt modelId="{D9B811CD-BBE5-0E41-A6B5-8843D81CBDAA}">
      <dgm:prSet phldrT="[Text]"/>
      <dgm:spPr/>
      <dgm:t>
        <a:bodyPr/>
        <a:lstStyle/>
        <a:p>
          <a:r>
            <a:rPr lang="en-US" dirty="0"/>
            <a:t>Part</a:t>
          </a:r>
        </a:p>
      </dgm:t>
    </dgm:pt>
    <dgm:pt modelId="{6126946F-DF19-3F4E-AE59-68BD44B2771C}" type="parTrans" cxnId="{331EAA80-E39E-9A43-8F9E-5CF1EB4AA463}">
      <dgm:prSet/>
      <dgm:spPr/>
      <dgm:t>
        <a:bodyPr/>
        <a:lstStyle/>
        <a:p>
          <a:endParaRPr lang="en-US"/>
        </a:p>
      </dgm:t>
    </dgm:pt>
    <dgm:pt modelId="{45AF1FE3-DAB3-AC4E-ACD6-3661412C0884}" type="sibTrans" cxnId="{331EAA80-E39E-9A43-8F9E-5CF1EB4AA463}">
      <dgm:prSet/>
      <dgm:spPr/>
      <dgm:t>
        <a:bodyPr/>
        <a:lstStyle/>
        <a:p>
          <a:endParaRPr lang="en-US"/>
        </a:p>
      </dgm:t>
    </dgm:pt>
    <dgm:pt modelId="{2E8E9F97-8BCC-9D44-B9B7-D283F7DD44A5}">
      <dgm:prSet phldrT="[Text]"/>
      <dgm:spPr/>
      <dgm:t>
        <a:bodyPr/>
        <a:lstStyle/>
        <a:p>
          <a:r>
            <a:rPr lang="en-US" dirty="0"/>
            <a:t>Whole</a:t>
          </a:r>
        </a:p>
      </dgm:t>
    </dgm:pt>
    <dgm:pt modelId="{A5E8ED9A-0EB3-5149-8DBE-D638EB07E18E}" type="parTrans" cxnId="{97AE747A-E800-874C-8423-2A95ED6032AD}">
      <dgm:prSet/>
      <dgm:spPr/>
      <dgm:t>
        <a:bodyPr/>
        <a:lstStyle/>
        <a:p>
          <a:endParaRPr lang="en-US"/>
        </a:p>
      </dgm:t>
    </dgm:pt>
    <dgm:pt modelId="{D8F07C61-1E08-E542-96B7-E98CF27FD580}" type="sibTrans" cxnId="{97AE747A-E800-874C-8423-2A95ED6032AD}">
      <dgm:prSet/>
      <dgm:spPr/>
      <dgm:t>
        <a:bodyPr/>
        <a:lstStyle/>
        <a:p>
          <a:endParaRPr lang="en-US"/>
        </a:p>
      </dgm:t>
    </dgm:pt>
    <dgm:pt modelId="{B56E36ED-DA8D-A346-9F1F-9A920AC033C2}" type="pres">
      <dgm:prSet presAssocID="{C02B5205-ABE0-1248-8F01-E0F8E3D945D0}" presName="cycle" presStyleCnt="0">
        <dgm:presLayoutVars>
          <dgm:dir/>
          <dgm:resizeHandles val="exact"/>
        </dgm:presLayoutVars>
      </dgm:prSet>
      <dgm:spPr/>
    </dgm:pt>
    <dgm:pt modelId="{A68D06BA-9893-DD44-9A67-D3F0BDED6050}" type="pres">
      <dgm:prSet presAssocID="{CCC6DCBA-DEE6-2742-97FE-DDA50027670B}" presName="node" presStyleLbl="node1" presStyleIdx="0" presStyleCnt="3">
        <dgm:presLayoutVars>
          <dgm:bulletEnabled val="1"/>
        </dgm:presLayoutVars>
      </dgm:prSet>
      <dgm:spPr/>
    </dgm:pt>
    <dgm:pt modelId="{4D871BC2-9332-FB4B-AE17-DBF018DC5211}" type="pres">
      <dgm:prSet presAssocID="{CCC6DCBA-DEE6-2742-97FE-DDA50027670B}" presName="spNode" presStyleCnt="0"/>
      <dgm:spPr/>
    </dgm:pt>
    <dgm:pt modelId="{C9139DC7-A4D4-D246-8AB4-6A5E1F4FC237}" type="pres">
      <dgm:prSet presAssocID="{428F9015-AB89-E341-80E0-CEA37F7D419B}" presName="sibTrans" presStyleLbl="sibTrans1D1" presStyleIdx="0" presStyleCnt="3"/>
      <dgm:spPr/>
    </dgm:pt>
    <dgm:pt modelId="{C9B5E06A-D4FC-0C48-B365-0E674318C736}" type="pres">
      <dgm:prSet presAssocID="{D9B811CD-BBE5-0E41-A6B5-8843D81CBDAA}" presName="node" presStyleLbl="node1" presStyleIdx="1" presStyleCnt="3">
        <dgm:presLayoutVars>
          <dgm:bulletEnabled val="1"/>
        </dgm:presLayoutVars>
      </dgm:prSet>
      <dgm:spPr/>
    </dgm:pt>
    <dgm:pt modelId="{5E751678-780D-184A-BB22-80E8868390EE}" type="pres">
      <dgm:prSet presAssocID="{D9B811CD-BBE5-0E41-A6B5-8843D81CBDAA}" presName="spNode" presStyleCnt="0"/>
      <dgm:spPr/>
    </dgm:pt>
    <dgm:pt modelId="{2CB8DBCB-DD61-784D-A2BF-4373E8F2A946}" type="pres">
      <dgm:prSet presAssocID="{45AF1FE3-DAB3-AC4E-ACD6-3661412C0884}" presName="sibTrans" presStyleLbl="sibTrans1D1" presStyleIdx="1" presStyleCnt="3"/>
      <dgm:spPr/>
    </dgm:pt>
    <dgm:pt modelId="{EB059B8B-CFD7-2043-A010-815AE68BC4D8}" type="pres">
      <dgm:prSet presAssocID="{2E8E9F97-8BCC-9D44-B9B7-D283F7DD44A5}" presName="node" presStyleLbl="node1" presStyleIdx="2" presStyleCnt="3">
        <dgm:presLayoutVars>
          <dgm:bulletEnabled val="1"/>
        </dgm:presLayoutVars>
      </dgm:prSet>
      <dgm:spPr/>
    </dgm:pt>
    <dgm:pt modelId="{834B14B1-5672-614D-9658-8AD9E76A6668}" type="pres">
      <dgm:prSet presAssocID="{2E8E9F97-8BCC-9D44-B9B7-D283F7DD44A5}" presName="spNode" presStyleCnt="0"/>
      <dgm:spPr/>
    </dgm:pt>
    <dgm:pt modelId="{74ADD1DE-AB3D-FA45-8CA0-0C0848D65B63}" type="pres">
      <dgm:prSet presAssocID="{D8F07C61-1E08-E542-96B7-E98CF27FD580}" presName="sibTrans" presStyleLbl="sibTrans1D1" presStyleIdx="2" presStyleCnt="3"/>
      <dgm:spPr/>
    </dgm:pt>
  </dgm:ptLst>
  <dgm:cxnLst>
    <dgm:cxn modelId="{75C08D03-48D8-5440-BC6D-31D6F5CEB12D}" type="presOf" srcId="{45AF1FE3-DAB3-AC4E-ACD6-3661412C0884}" destId="{2CB8DBCB-DD61-784D-A2BF-4373E8F2A946}" srcOrd="0" destOrd="0" presId="urn:microsoft.com/office/officeart/2005/8/layout/cycle6"/>
    <dgm:cxn modelId="{E861262A-9D3F-874B-BAC9-AEBDD2BAAF3A}" type="presOf" srcId="{CCC6DCBA-DEE6-2742-97FE-DDA50027670B}" destId="{A68D06BA-9893-DD44-9A67-D3F0BDED6050}" srcOrd="0" destOrd="0" presId="urn:microsoft.com/office/officeart/2005/8/layout/cycle6"/>
    <dgm:cxn modelId="{99611643-95C9-734F-B1B5-E268368C160C}" type="presOf" srcId="{2E8E9F97-8BCC-9D44-B9B7-D283F7DD44A5}" destId="{EB059B8B-CFD7-2043-A010-815AE68BC4D8}" srcOrd="0" destOrd="0" presId="urn:microsoft.com/office/officeart/2005/8/layout/cycle6"/>
    <dgm:cxn modelId="{97AE747A-E800-874C-8423-2A95ED6032AD}" srcId="{C02B5205-ABE0-1248-8F01-E0F8E3D945D0}" destId="{2E8E9F97-8BCC-9D44-B9B7-D283F7DD44A5}" srcOrd="2" destOrd="0" parTransId="{A5E8ED9A-0EB3-5149-8DBE-D638EB07E18E}" sibTransId="{D8F07C61-1E08-E542-96B7-E98CF27FD580}"/>
    <dgm:cxn modelId="{331EAA80-E39E-9A43-8F9E-5CF1EB4AA463}" srcId="{C02B5205-ABE0-1248-8F01-E0F8E3D945D0}" destId="{D9B811CD-BBE5-0E41-A6B5-8843D81CBDAA}" srcOrd="1" destOrd="0" parTransId="{6126946F-DF19-3F4E-AE59-68BD44B2771C}" sibTransId="{45AF1FE3-DAB3-AC4E-ACD6-3661412C0884}"/>
    <dgm:cxn modelId="{7502AD96-0ADB-0447-9D7F-BEF8A73CE378}" srcId="{C02B5205-ABE0-1248-8F01-E0F8E3D945D0}" destId="{CCC6DCBA-DEE6-2742-97FE-DDA50027670B}" srcOrd="0" destOrd="0" parTransId="{B23D3DF8-AFCD-E641-9497-556E15536900}" sibTransId="{428F9015-AB89-E341-80E0-CEA37F7D419B}"/>
    <dgm:cxn modelId="{183174AC-2C2C-AE47-99E3-B72CA37B59E3}" type="presOf" srcId="{C02B5205-ABE0-1248-8F01-E0F8E3D945D0}" destId="{B56E36ED-DA8D-A346-9F1F-9A920AC033C2}" srcOrd="0" destOrd="0" presId="urn:microsoft.com/office/officeart/2005/8/layout/cycle6"/>
    <dgm:cxn modelId="{C7DCE0C1-083C-2A45-80D3-1251D31CC67E}" type="presOf" srcId="{428F9015-AB89-E341-80E0-CEA37F7D419B}" destId="{C9139DC7-A4D4-D246-8AB4-6A5E1F4FC237}" srcOrd="0" destOrd="0" presId="urn:microsoft.com/office/officeart/2005/8/layout/cycle6"/>
    <dgm:cxn modelId="{37E803CC-7615-2B40-886F-C0286F43882E}" type="presOf" srcId="{D8F07C61-1E08-E542-96B7-E98CF27FD580}" destId="{74ADD1DE-AB3D-FA45-8CA0-0C0848D65B63}" srcOrd="0" destOrd="0" presId="urn:microsoft.com/office/officeart/2005/8/layout/cycle6"/>
    <dgm:cxn modelId="{29925CFA-E226-D947-ACF3-AB3AF9DCBCAB}" type="presOf" srcId="{D9B811CD-BBE5-0E41-A6B5-8843D81CBDAA}" destId="{C9B5E06A-D4FC-0C48-B365-0E674318C736}" srcOrd="0" destOrd="0" presId="urn:microsoft.com/office/officeart/2005/8/layout/cycle6"/>
    <dgm:cxn modelId="{8BFE34E5-FCEF-904A-ACB6-659B2DFF80CF}" type="presParOf" srcId="{B56E36ED-DA8D-A346-9F1F-9A920AC033C2}" destId="{A68D06BA-9893-DD44-9A67-D3F0BDED6050}" srcOrd="0" destOrd="0" presId="urn:microsoft.com/office/officeart/2005/8/layout/cycle6"/>
    <dgm:cxn modelId="{C9F7EB61-AB5A-A447-9677-A9FF863F9585}" type="presParOf" srcId="{B56E36ED-DA8D-A346-9F1F-9A920AC033C2}" destId="{4D871BC2-9332-FB4B-AE17-DBF018DC5211}" srcOrd="1" destOrd="0" presId="urn:microsoft.com/office/officeart/2005/8/layout/cycle6"/>
    <dgm:cxn modelId="{639816DD-7035-5C45-AE3B-5F7AC557F714}" type="presParOf" srcId="{B56E36ED-DA8D-A346-9F1F-9A920AC033C2}" destId="{C9139DC7-A4D4-D246-8AB4-6A5E1F4FC237}" srcOrd="2" destOrd="0" presId="urn:microsoft.com/office/officeart/2005/8/layout/cycle6"/>
    <dgm:cxn modelId="{5D2557F0-AC6B-F54E-9EED-9D9C3E80C79A}" type="presParOf" srcId="{B56E36ED-DA8D-A346-9F1F-9A920AC033C2}" destId="{C9B5E06A-D4FC-0C48-B365-0E674318C736}" srcOrd="3" destOrd="0" presId="urn:microsoft.com/office/officeart/2005/8/layout/cycle6"/>
    <dgm:cxn modelId="{E5C54062-9767-2941-8502-C754F62C5A50}" type="presParOf" srcId="{B56E36ED-DA8D-A346-9F1F-9A920AC033C2}" destId="{5E751678-780D-184A-BB22-80E8868390EE}" srcOrd="4" destOrd="0" presId="urn:microsoft.com/office/officeart/2005/8/layout/cycle6"/>
    <dgm:cxn modelId="{F2208734-ED4E-784C-A328-85A5467FE954}" type="presParOf" srcId="{B56E36ED-DA8D-A346-9F1F-9A920AC033C2}" destId="{2CB8DBCB-DD61-784D-A2BF-4373E8F2A946}" srcOrd="5" destOrd="0" presId="urn:microsoft.com/office/officeart/2005/8/layout/cycle6"/>
    <dgm:cxn modelId="{FF0EC058-9670-8942-ACD1-3DC95C87B185}" type="presParOf" srcId="{B56E36ED-DA8D-A346-9F1F-9A920AC033C2}" destId="{EB059B8B-CFD7-2043-A010-815AE68BC4D8}" srcOrd="6" destOrd="0" presId="urn:microsoft.com/office/officeart/2005/8/layout/cycle6"/>
    <dgm:cxn modelId="{2FFC388B-9C19-D446-AE0D-92F62B089476}" type="presParOf" srcId="{B56E36ED-DA8D-A346-9F1F-9A920AC033C2}" destId="{834B14B1-5672-614D-9658-8AD9E76A6668}" srcOrd="7" destOrd="0" presId="urn:microsoft.com/office/officeart/2005/8/layout/cycle6"/>
    <dgm:cxn modelId="{E9A13ABF-5BD7-2D47-AE1C-A5392967D40F}" type="presParOf" srcId="{B56E36ED-DA8D-A346-9F1F-9A920AC033C2}" destId="{74ADD1DE-AB3D-FA45-8CA0-0C0848D65B63}"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DDCA2-EF09-4C4C-ACD8-3D8D1D538D7E}">
      <dsp:nvSpPr>
        <dsp:cNvPr id="0" name=""/>
        <dsp:cNvSpPr/>
      </dsp:nvSpPr>
      <dsp:spPr>
        <a:xfrm>
          <a:off x="2393826" y="1436250"/>
          <a:ext cx="3423641" cy="342364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IMSVI</a:t>
          </a:r>
        </a:p>
      </dsp:txBody>
      <dsp:txXfrm>
        <a:off x="2895207" y="1937631"/>
        <a:ext cx="2420879" cy="2420879"/>
      </dsp:txXfrm>
    </dsp:sp>
    <dsp:sp modelId="{27525021-A67D-F54A-8FCF-9A5CDFDB49D7}">
      <dsp:nvSpPr>
        <dsp:cNvPr id="0" name=""/>
        <dsp:cNvSpPr/>
      </dsp:nvSpPr>
      <dsp:spPr>
        <a:xfrm>
          <a:off x="2651731" y="-309840"/>
          <a:ext cx="2776932" cy="2746428"/>
        </a:xfrm>
        <a:prstGeom prst="ellipse">
          <a:avLst/>
        </a:prstGeom>
        <a:solidFill>
          <a:schemeClr val="accent5">
            <a:alpha val="50000"/>
            <a:hueOff val="-2483469"/>
            <a:satOff val="9953"/>
            <a:lumOff val="215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Leadership</a:t>
          </a:r>
        </a:p>
      </dsp:txBody>
      <dsp:txXfrm>
        <a:off x="3058403" y="92365"/>
        <a:ext cx="1963588" cy="1942018"/>
      </dsp:txXfrm>
    </dsp:sp>
    <dsp:sp modelId="{D396DC67-5C60-7149-A81A-8480108E32BC}">
      <dsp:nvSpPr>
        <dsp:cNvPr id="0" name=""/>
        <dsp:cNvSpPr/>
      </dsp:nvSpPr>
      <dsp:spPr>
        <a:xfrm>
          <a:off x="5314449" y="1700560"/>
          <a:ext cx="2784807" cy="2764162"/>
        </a:xfrm>
        <a:prstGeom prst="ellipse">
          <a:avLst/>
        </a:prstGeom>
        <a:solidFill>
          <a:schemeClr val="accent5">
            <a:alpha val="50000"/>
            <a:hueOff val="-4966938"/>
            <a:satOff val="19906"/>
            <a:lumOff val="431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Scholarship</a:t>
          </a:r>
        </a:p>
      </dsp:txBody>
      <dsp:txXfrm>
        <a:off x="5722275" y="2105362"/>
        <a:ext cx="1969155" cy="1954558"/>
      </dsp:txXfrm>
    </dsp:sp>
    <dsp:sp modelId="{23094BE5-272F-0D4F-8FEA-3B902598D25B}">
      <dsp:nvSpPr>
        <dsp:cNvPr id="0" name=""/>
        <dsp:cNvSpPr/>
      </dsp:nvSpPr>
      <dsp:spPr>
        <a:xfrm>
          <a:off x="2588708" y="3648351"/>
          <a:ext cx="3033877" cy="2498539"/>
        </a:xfrm>
        <a:prstGeom prst="ellipse">
          <a:avLst/>
        </a:prstGeom>
        <a:solidFill>
          <a:schemeClr val="accent5">
            <a:alpha val="50000"/>
            <a:hueOff val="-7450407"/>
            <a:satOff val="29858"/>
            <a:lumOff val="647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Program Development/</a:t>
          </a:r>
        </a:p>
        <a:p>
          <a:pPr marL="0" lvl="0" indent="0" algn="ctr" defTabSz="1066800">
            <a:lnSpc>
              <a:spcPct val="90000"/>
            </a:lnSpc>
            <a:spcBef>
              <a:spcPct val="0"/>
            </a:spcBef>
            <a:spcAft>
              <a:spcPct val="35000"/>
            </a:spcAft>
            <a:buNone/>
          </a:pPr>
          <a:r>
            <a:rPr lang="en-US" sz="2400" b="1" kern="1200"/>
            <a:t>Service Learning</a:t>
          </a:r>
        </a:p>
      </dsp:txBody>
      <dsp:txXfrm>
        <a:off x="3033009" y="4014254"/>
        <a:ext cx="2145275" cy="1766733"/>
      </dsp:txXfrm>
    </dsp:sp>
    <dsp:sp modelId="{0FBB8B0A-26D1-6141-AEF7-C23046DCBD92}">
      <dsp:nvSpPr>
        <dsp:cNvPr id="0" name=""/>
        <dsp:cNvSpPr/>
      </dsp:nvSpPr>
      <dsp:spPr>
        <a:xfrm>
          <a:off x="54992" y="1785513"/>
          <a:ext cx="2900594" cy="2725116"/>
        </a:xfrm>
        <a:prstGeom prst="ellipse">
          <a:avLst/>
        </a:prstGeom>
        <a:solidFill>
          <a:schemeClr val="accent5">
            <a:alpha val="50000"/>
            <a:hueOff val="-9933876"/>
            <a:satOff val="39811"/>
            <a:lumOff val="862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Education/</a:t>
          </a:r>
        </a:p>
        <a:p>
          <a:pPr marL="0" lvl="0" indent="0" algn="ctr" defTabSz="1066800">
            <a:lnSpc>
              <a:spcPct val="90000"/>
            </a:lnSpc>
            <a:spcBef>
              <a:spcPct val="0"/>
            </a:spcBef>
            <a:spcAft>
              <a:spcPct val="35000"/>
            </a:spcAft>
            <a:buNone/>
          </a:pPr>
          <a:r>
            <a:rPr lang="en-US" sz="2400" b="1" kern="1200"/>
            <a:t>Student Engagement</a:t>
          </a:r>
        </a:p>
      </dsp:txBody>
      <dsp:txXfrm>
        <a:off x="479774" y="2184597"/>
        <a:ext cx="2051030" cy="1926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D06BA-9893-DD44-9A67-D3F0BDED6050}">
      <dsp:nvSpPr>
        <dsp:cNvPr id="0" name=""/>
        <dsp:cNvSpPr/>
      </dsp:nvSpPr>
      <dsp:spPr>
        <a:xfrm>
          <a:off x="3066008" y="294"/>
          <a:ext cx="2097583" cy="136342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Whole</a:t>
          </a:r>
        </a:p>
      </dsp:txBody>
      <dsp:txXfrm>
        <a:off x="3132565" y="66851"/>
        <a:ext cx="1964469" cy="1230315"/>
      </dsp:txXfrm>
    </dsp:sp>
    <dsp:sp modelId="{C9139DC7-A4D4-D246-8AB4-6A5E1F4FC237}">
      <dsp:nvSpPr>
        <dsp:cNvPr id="0" name=""/>
        <dsp:cNvSpPr/>
      </dsp:nvSpPr>
      <dsp:spPr>
        <a:xfrm>
          <a:off x="2295806" y="682009"/>
          <a:ext cx="3637986" cy="3637986"/>
        </a:xfrm>
        <a:custGeom>
          <a:avLst/>
          <a:gdLst/>
          <a:ahLst/>
          <a:cxnLst/>
          <a:rect l="0" t="0" r="0" b="0"/>
          <a:pathLst>
            <a:path>
              <a:moveTo>
                <a:pt x="2883034" y="343678"/>
              </a:moveTo>
              <a:arcTo wR="1818993" hR="1818993" stAng="18348017" swAng="36482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B5E06A-D4FC-0C48-B365-0E674318C736}">
      <dsp:nvSpPr>
        <dsp:cNvPr id="0" name=""/>
        <dsp:cNvSpPr/>
      </dsp:nvSpPr>
      <dsp:spPr>
        <a:xfrm>
          <a:off x="4641302" y="2728784"/>
          <a:ext cx="2097583" cy="136342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Part</a:t>
          </a:r>
        </a:p>
      </dsp:txBody>
      <dsp:txXfrm>
        <a:off x="4707859" y="2795341"/>
        <a:ext cx="1964469" cy="1230315"/>
      </dsp:txXfrm>
    </dsp:sp>
    <dsp:sp modelId="{2CB8DBCB-DD61-784D-A2BF-4373E8F2A946}">
      <dsp:nvSpPr>
        <dsp:cNvPr id="0" name=""/>
        <dsp:cNvSpPr/>
      </dsp:nvSpPr>
      <dsp:spPr>
        <a:xfrm>
          <a:off x="2295806" y="682009"/>
          <a:ext cx="3637986" cy="3637986"/>
        </a:xfrm>
        <a:custGeom>
          <a:avLst/>
          <a:gdLst/>
          <a:ahLst/>
          <a:cxnLst/>
          <a:rect l="0" t="0" r="0" b="0"/>
          <a:pathLst>
            <a:path>
              <a:moveTo>
                <a:pt x="2684884" y="3418670"/>
              </a:moveTo>
              <a:arcTo wR="1818993" hR="1818993" stAng="3694421" swAng="341115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059B8B-CFD7-2043-A010-815AE68BC4D8}">
      <dsp:nvSpPr>
        <dsp:cNvPr id="0" name=""/>
        <dsp:cNvSpPr/>
      </dsp:nvSpPr>
      <dsp:spPr>
        <a:xfrm>
          <a:off x="1490714" y="2728784"/>
          <a:ext cx="2097583" cy="136342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Whole</a:t>
          </a:r>
        </a:p>
      </dsp:txBody>
      <dsp:txXfrm>
        <a:off x="1557271" y="2795341"/>
        <a:ext cx="1964469" cy="1230315"/>
      </dsp:txXfrm>
    </dsp:sp>
    <dsp:sp modelId="{74ADD1DE-AB3D-FA45-8CA0-0C0848D65B63}">
      <dsp:nvSpPr>
        <dsp:cNvPr id="0" name=""/>
        <dsp:cNvSpPr/>
      </dsp:nvSpPr>
      <dsp:spPr>
        <a:xfrm>
          <a:off x="2295806" y="682009"/>
          <a:ext cx="3637986" cy="3637986"/>
        </a:xfrm>
        <a:custGeom>
          <a:avLst/>
          <a:gdLst/>
          <a:ahLst/>
          <a:cxnLst/>
          <a:rect l="0" t="0" r="0" b="0"/>
          <a:pathLst>
            <a:path>
              <a:moveTo>
                <a:pt x="12068" y="2028178"/>
              </a:moveTo>
              <a:arcTo wR="1818993" hR="1818993" stAng="10403781" swAng="36482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BC1BE-DB9E-EE40-A4FF-E3BF97E97932}" type="datetimeFigureOut">
              <a:rPr lang="en-US" smtClean="0"/>
              <a:pPr/>
              <a:t>1/15/20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44A55-3333-C847-83EE-ADF8D4E666FC}" type="slidenum">
              <a:rPr lang="en-US" smtClean="0"/>
              <a:pPr/>
              <a:t>‹#›</a:t>
            </a:fld>
            <a:endParaRPr lang="en-US"/>
          </a:p>
        </p:txBody>
      </p:sp>
    </p:spTree>
    <p:extLst>
      <p:ext uri="{BB962C8B-B14F-4D97-AF65-F5344CB8AC3E}">
        <p14:creationId xmlns:p14="http://schemas.microsoft.com/office/powerpoint/2010/main" val="57152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9</a:t>
            </a:fld>
            <a:endParaRPr lang="en-US"/>
          </a:p>
        </p:txBody>
      </p:sp>
    </p:spTree>
    <p:extLst>
      <p:ext uri="{BB962C8B-B14F-4D97-AF65-F5344CB8AC3E}">
        <p14:creationId xmlns:p14="http://schemas.microsoft.com/office/powerpoint/2010/main" val="2825785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18</a:t>
            </a:fld>
            <a:endParaRPr lang="en-US"/>
          </a:p>
        </p:txBody>
      </p:sp>
    </p:spTree>
    <p:extLst>
      <p:ext uri="{BB962C8B-B14F-4D97-AF65-F5344CB8AC3E}">
        <p14:creationId xmlns:p14="http://schemas.microsoft.com/office/powerpoint/2010/main" val="2397957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19</a:t>
            </a:fld>
            <a:endParaRPr lang="en-US"/>
          </a:p>
        </p:txBody>
      </p:sp>
    </p:spTree>
    <p:extLst>
      <p:ext uri="{BB962C8B-B14F-4D97-AF65-F5344CB8AC3E}">
        <p14:creationId xmlns:p14="http://schemas.microsoft.com/office/powerpoint/2010/main" val="3346387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20</a:t>
            </a:fld>
            <a:endParaRPr lang="en-US"/>
          </a:p>
        </p:txBody>
      </p:sp>
    </p:spTree>
    <p:extLst>
      <p:ext uri="{BB962C8B-B14F-4D97-AF65-F5344CB8AC3E}">
        <p14:creationId xmlns:p14="http://schemas.microsoft.com/office/powerpoint/2010/main" val="1073787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21</a:t>
            </a:fld>
            <a:endParaRPr lang="en-US"/>
          </a:p>
        </p:txBody>
      </p:sp>
    </p:spTree>
    <p:extLst>
      <p:ext uri="{BB962C8B-B14F-4D97-AF65-F5344CB8AC3E}">
        <p14:creationId xmlns:p14="http://schemas.microsoft.com/office/powerpoint/2010/main" val="195674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22</a:t>
            </a:fld>
            <a:endParaRPr lang="en-US"/>
          </a:p>
        </p:txBody>
      </p:sp>
    </p:spTree>
    <p:extLst>
      <p:ext uri="{BB962C8B-B14F-4D97-AF65-F5344CB8AC3E}">
        <p14:creationId xmlns:p14="http://schemas.microsoft.com/office/powerpoint/2010/main" val="2315379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23</a:t>
            </a:fld>
            <a:endParaRPr lang="en-US"/>
          </a:p>
        </p:txBody>
      </p:sp>
    </p:spTree>
    <p:extLst>
      <p:ext uri="{BB962C8B-B14F-4D97-AF65-F5344CB8AC3E}">
        <p14:creationId xmlns:p14="http://schemas.microsoft.com/office/powerpoint/2010/main" val="311466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24</a:t>
            </a:fld>
            <a:endParaRPr lang="en-US"/>
          </a:p>
        </p:txBody>
      </p:sp>
    </p:spTree>
    <p:extLst>
      <p:ext uri="{BB962C8B-B14F-4D97-AF65-F5344CB8AC3E}">
        <p14:creationId xmlns:p14="http://schemas.microsoft.com/office/powerpoint/2010/main" val="796423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25</a:t>
            </a:fld>
            <a:endParaRPr lang="en-US"/>
          </a:p>
        </p:txBody>
      </p:sp>
    </p:spTree>
    <p:extLst>
      <p:ext uri="{BB962C8B-B14F-4D97-AF65-F5344CB8AC3E}">
        <p14:creationId xmlns:p14="http://schemas.microsoft.com/office/powerpoint/2010/main" val="851327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26</a:t>
            </a:fld>
            <a:endParaRPr lang="en-US"/>
          </a:p>
        </p:txBody>
      </p:sp>
    </p:spTree>
    <p:extLst>
      <p:ext uri="{BB962C8B-B14F-4D97-AF65-F5344CB8AC3E}">
        <p14:creationId xmlns:p14="http://schemas.microsoft.com/office/powerpoint/2010/main" val="2727906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27</a:t>
            </a:fld>
            <a:endParaRPr lang="en-US"/>
          </a:p>
        </p:txBody>
      </p:sp>
    </p:spTree>
    <p:extLst>
      <p:ext uri="{BB962C8B-B14F-4D97-AF65-F5344CB8AC3E}">
        <p14:creationId xmlns:p14="http://schemas.microsoft.com/office/powerpoint/2010/main" val="275807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10</a:t>
            </a:fld>
            <a:endParaRPr lang="en-US"/>
          </a:p>
        </p:txBody>
      </p:sp>
    </p:spTree>
    <p:extLst>
      <p:ext uri="{BB962C8B-B14F-4D97-AF65-F5344CB8AC3E}">
        <p14:creationId xmlns:p14="http://schemas.microsoft.com/office/powerpoint/2010/main" val="2384758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28</a:t>
            </a:fld>
            <a:endParaRPr lang="en-US"/>
          </a:p>
        </p:txBody>
      </p:sp>
    </p:spTree>
    <p:extLst>
      <p:ext uri="{BB962C8B-B14F-4D97-AF65-F5344CB8AC3E}">
        <p14:creationId xmlns:p14="http://schemas.microsoft.com/office/powerpoint/2010/main" val="3922237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29</a:t>
            </a:fld>
            <a:endParaRPr lang="en-US"/>
          </a:p>
        </p:txBody>
      </p:sp>
    </p:spTree>
    <p:extLst>
      <p:ext uri="{BB962C8B-B14F-4D97-AF65-F5344CB8AC3E}">
        <p14:creationId xmlns:p14="http://schemas.microsoft.com/office/powerpoint/2010/main" val="932943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30</a:t>
            </a:fld>
            <a:endParaRPr lang="en-US"/>
          </a:p>
        </p:txBody>
      </p:sp>
    </p:spTree>
    <p:extLst>
      <p:ext uri="{BB962C8B-B14F-4D97-AF65-F5344CB8AC3E}">
        <p14:creationId xmlns:p14="http://schemas.microsoft.com/office/powerpoint/2010/main" val="2937662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31</a:t>
            </a:fld>
            <a:endParaRPr lang="en-US"/>
          </a:p>
        </p:txBody>
      </p:sp>
    </p:spTree>
    <p:extLst>
      <p:ext uri="{BB962C8B-B14F-4D97-AF65-F5344CB8AC3E}">
        <p14:creationId xmlns:p14="http://schemas.microsoft.com/office/powerpoint/2010/main" val="1866516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32</a:t>
            </a:fld>
            <a:endParaRPr lang="en-US"/>
          </a:p>
        </p:txBody>
      </p:sp>
    </p:spTree>
    <p:extLst>
      <p:ext uri="{BB962C8B-B14F-4D97-AF65-F5344CB8AC3E}">
        <p14:creationId xmlns:p14="http://schemas.microsoft.com/office/powerpoint/2010/main" val="3389546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33</a:t>
            </a:fld>
            <a:endParaRPr lang="en-US"/>
          </a:p>
        </p:txBody>
      </p:sp>
    </p:spTree>
    <p:extLst>
      <p:ext uri="{BB962C8B-B14F-4D97-AF65-F5344CB8AC3E}">
        <p14:creationId xmlns:p14="http://schemas.microsoft.com/office/powerpoint/2010/main" val="212748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34</a:t>
            </a:fld>
            <a:endParaRPr lang="en-US"/>
          </a:p>
        </p:txBody>
      </p:sp>
    </p:spTree>
    <p:extLst>
      <p:ext uri="{BB962C8B-B14F-4D97-AF65-F5344CB8AC3E}">
        <p14:creationId xmlns:p14="http://schemas.microsoft.com/office/powerpoint/2010/main" val="2350611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35</a:t>
            </a:fld>
            <a:endParaRPr lang="en-US"/>
          </a:p>
        </p:txBody>
      </p:sp>
    </p:spTree>
    <p:extLst>
      <p:ext uri="{BB962C8B-B14F-4D97-AF65-F5344CB8AC3E}">
        <p14:creationId xmlns:p14="http://schemas.microsoft.com/office/powerpoint/2010/main" val="164242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36</a:t>
            </a:fld>
            <a:endParaRPr lang="en-US"/>
          </a:p>
        </p:txBody>
      </p:sp>
    </p:spTree>
    <p:extLst>
      <p:ext uri="{BB962C8B-B14F-4D97-AF65-F5344CB8AC3E}">
        <p14:creationId xmlns:p14="http://schemas.microsoft.com/office/powerpoint/2010/main" val="2145193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37</a:t>
            </a:fld>
            <a:endParaRPr lang="en-US"/>
          </a:p>
        </p:txBody>
      </p:sp>
    </p:spTree>
    <p:extLst>
      <p:ext uri="{BB962C8B-B14F-4D97-AF65-F5344CB8AC3E}">
        <p14:creationId xmlns:p14="http://schemas.microsoft.com/office/powerpoint/2010/main" val="2265074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11</a:t>
            </a:fld>
            <a:endParaRPr lang="en-US"/>
          </a:p>
        </p:txBody>
      </p:sp>
    </p:spTree>
    <p:extLst>
      <p:ext uri="{BB962C8B-B14F-4D97-AF65-F5344CB8AC3E}">
        <p14:creationId xmlns:p14="http://schemas.microsoft.com/office/powerpoint/2010/main" val="722549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38</a:t>
            </a:fld>
            <a:endParaRPr lang="en-US"/>
          </a:p>
        </p:txBody>
      </p:sp>
    </p:spTree>
    <p:extLst>
      <p:ext uri="{BB962C8B-B14F-4D97-AF65-F5344CB8AC3E}">
        <p14:creationId xmlns:p14="http://schemas.microsoft.com/office/powerpoint/2010/main" val="2884347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39</a:t>
            </a:fld>
            <a:endParaRPr lang="en-US"/>
          </a:p>
        </p:txBody>
      </p:sp>
    </p:spTree>
    <p:extLst>
      <p:ext uri="{BB962C8B-B14F-4D97-AF65-F5344CB8AC3E}">
        <p14:creationId xmlns:p14="http://schemas.microsoft.com/office/powerpoint/2010/main" val="3842736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40</a:t>
            </a:fld>
            <a:endParaRPr lang="en-US"/>
          </a:p>
        </p:txBody>
      </p:sp>
    </p:spTree>
    <p:extLst>
      <p:ext uri="{BB962C8B-B14F-4D97-AF65-F5344CB8AC3E}">
        <p14:creationId xmlns:p14="http://schemas.microsoft.com/office/powerpoint/2010/main" val="342950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41</a:t>
            </a:fld>
            <a:endParaRPr lang="en-US"/>
          </a:p>
        </p:txBody>
      </p:sp>
    </p:spTree>
    <p:extLst>
      <p:ext uri="{BB962C8B-B14F-4D97-AF65-F5344CB8AC3E}">
        <p14:creationId xmlns:p14="http://schemas.microsoft.com/office/powerpoint/2010/main" val="1649972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42</a:t>
            </a:fld>
            <a:endParaRPr lang="en-US"/>
          </a:p>
        </p:txBody>
      </p:sp>
    </p:spTree>
    <p:extLst>
      <p:ext uri="{BB962C8B-B14F-4D97-AF65-F5344CB8AC3E}">
        <p14:creationId xmlns:p14="http://schemas.microsoft.com/office/powerpoint/2010/main" val="874741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43</a:t>
            </a:fld>
            <a:endParaRPr lang="en-US"/>
          </a:p>
        </p:txBody>
      </p:sp>
    </p:spTree>
    <p:extLst>
      <p:ext uri="{BB962C8B-B14F-4D97-AF65-F5344CB8AC3E}">
        <p14:creationId xmlns:p14="http://schemas.microsoft.com/office/powerpoint/2010/main" val="2622114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44</a:t>
            </a:fld>
            <a:endParaRPr lang="en-US"/>
          </a:p>
        </p:txBody>
      </p:sp>
    </p:spTree>
    <p:extLst>
      <p:ext uri="{BB962C8B-B14F-4D97-AF65-F5344CB8AC3E}">
        <p14:creationId xmlns:p14="http://schemas.microsoft.com/office/powerpoint/2010/main" val="2438070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45</a:t>
            </a:fld>
            <a:endParaRPr lang="en-US"/>
          </a:p>
        </p:txBody>
      </p:sp>
    </p:spTree>
    <p:extLst>
      <p:ext uri="{BB962C8B-B14F-4D97-AF65-F5344CB8AC3E}">
        <p14:creationId xmlns:p14="http://schemas.microsoft.com/office/powerpoint/2010/main" val="1234401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46</a:t>
            </a:fld>
            <a:endParaRPr lang="en-US"/>
          </a:p>
        </p:txBody>
      </p:sp>
    </p:spTree>
    <p:extLst>
      <p:ext uri="{BB962C8B-B14F-4D97-AF65-F5344CB8AC3E}">
        <p14:creationId xmlns:p14="http://schemas.microsoft.com/office/powerpoint/2010/main" val="3985898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47</a:t>
            </a:fld>
            <a:endParaRPr lang="en-US"/>
          </a:p>
        </p:txBody>
      </p:sp>
    </p:spTree>
    <p:extLst>
      <p:ext uri="{BB962C8B-B14F-4D97-AF65-F5344CB8AC3E}">
        <p14:creationId xmlns:p14="http://schemas.microsoft.com/office/powerpoint/2010/main" val="396905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D5E44A55-3333-C847-83EE-ADF8D4E666FC}" type="slidenum">
              <a:rPr lang="en-US" smtClean="0"/>
              <a:pPr/>
              <a:t>12</a:t>
            </a:fld>
            <a:endParaRPr lang="en-US"/>
          </a:p>
        </p:txBody>
      </p:sp>
    </p:spTree>
    <p:extLst>
      <p:ext uri="{BB962C8B-B14F-4D97-AF65-F5344CB8AC3E}">
        <p14:creationId xmlns:p14="http://schemas.microsoft.com/office/powerpoint/2010/main" val="3461231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r>
              <a:rPr lang="en-US" dirty="0"/>
              <a:t>5-a-side</a:t>
            </a:r>
          </a:p>
        </p:txBody>
      </p:sp>
      <p:sp>
        <p:nvSpPr>
          <p:cNvPr id="4" name="Slide Number Placeholder 3"/>
          <p:cNvSpPr>
            <a:spLocks noGrp="1"/>
          </p:cNvSpPr>
          <p:nvPr>
            <p:ph type="sldNum" sz="quarter" idx="5"/>
          </p:nvPr>
        </p:nvSpPr>
        <p:spPr/>
        <p:txBody>
          <a:bodyPr/>
          <a:lstStyle/>
          <a:p>
            <a:fld id="{D5E44A55-3333-C847-83EE-ADF8D4E666FC}" type="slidenum">
              <a:rPr lang="en-US" smtClean="0"/>
              <a:pPr/>
              <a:t>51</a:t>
            </a:fld>
            <a:endParaRPr lang="en-US"/>
          </a:p>
        </p:txBody>
      </p:sp>
    </p:spTree>
    <p:extLst>
      <p:ext uri="{BB962C8B-B14F-4D97-AF65-F5344CB8AC3E}">
        <p14:creationId xmlns:p14="http://schemas.microsoft.com/office/powerpoint/2010/main" val="3028608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13</a:t>
            </a:fld>
            <a:endParaRPr lang="en-US"/>
          </a:p>
        </p:txBody>
      </p:sp>
    </p:spTree>
    <p:extLst>
      <p:ext uri="{BB962C8B-B14F-4D97-AF65-F5344CB8AC3E}">
        <p14:creationId xmlns:p14="http://schemas.microsoft.com/office/powerpoint/2010/main" val="847619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14</a:t>
            </a:fld>
            <a:endParaRPr lang="en-US"/>
          </a:p>
        </p:txBody>
      </p:sp>
    </p:spTree>
    <p:extLst>
      <p:ext uri="{BB962C8B-B14F-4D97-AF65-F5344CB8AC3E}">
        <p14:creationId xmlns:p14="http://schemas.microsoft.com/office/powerpoint/2010/main" val="10332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15</a:t>
            </a:fld>
            <a:endParaRPr lang="en-US"/>
          </a:p>
        </p:txBody>
      </p:sp>
    </p:spTree>
    <p:extLst>
      <p:ext uri="{BB962C8B-B14F-4D97-AF65-F5344CB8AC3E}">
        <p14:creationId xmlns:p14="http://schemas.microsoft.com/office/powerpoint/2010/main" val="153392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Jasmine</a:t>
            </a:r>
          </a:p>
        </p:txBody>
      </p:sp>
      <p:sp>
        <p:nvSpPr>
          <p:cNvPr id="4" name="Slide Number Placeholder 3"/>
          <p:cNvSpPr>
            <a:spLocks noGrp="1"/>
          </p:cNvSpPr>
          <p:nvPr>
            <p:ph type="sldNum" sz="quarter" idx="5"/>
          </p:nvPr>
        </p:nvSpPr>
        <p:spPr/>
        <p:txBody>
          <a:bodyPr/>
          <a:lstStyle/>
          <a:p>
            <a:fld id="{D5E44A55-3333-C847-83EE-ADF8D4E666FC}" type="slidenum">
              <a:rPr lang="en-US" smtClean="0"/>
              <a:pPr/>
              <a:t>16</a:t>
            </a:fld>
            <a:endParaRPr lang="en-US"/>
          </a:p>
        </p:txBody>
      </p:sp>
    </p:spTree>
    <p:extLst>
      <p:ext uri="{BB962C8B-B14F-4D97-AF65-F5344CB8AC3E}">
        <p14:creationId xmlns:p14="http://schemas.microsoft.com/office/powerpoint/2010/main" val="388602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D5E44A55-3333-C847-83EE-ADF8D4E666FC}" type="slidenum">
              <a:rPr lang="en-US" smtClean="0"/>
              <a:pPr/>
              <a:t>17</a:t>
            </a:fld>
            <a:endParaRPr lang="en-US"/>
          </a:p>
        </p:txBody>
      </p:sp>
    </p:spTree>
    <p:extLst>
      <p:ext uri="{BB962C8B-B14F-4D97-AF65-F5344CB8AC3E}">
        <p14:creationId xmlns:p14="http://schemas.microsoft.com/office/powerpoint/2010/main" val="3126538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8E46B2-8213-D44B-946E-DE47BAF31326}"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8E46B2-8213-D44B-946E-DE47BAF31326}"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8E46B2-8213-D44B-946E-DE47BAF31326}"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8E46B2-8213-D44B-946E-DE47BAF31326}"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8E46B2-8213-D44B-946E-DE47BAF31326}" type="datetimeFigureOut">
              <a:rPr lang="en-US" smtClean="0"/>
              <a:pPr/>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8E46B2-8213-D44B-946E-DE47BAF31326}" type="datetimeFigureOut">
              <a:rPr lang="en-US" smtClean="0"/>
              <a:pPr/>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8E46B2-8213-D44B-946E-DE47BAF31326}" type="datetimeFigureOut">
              <a:rPr lang="en-US" smtClean="0"/>
              <a:pPr/>
              <a:t>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8E46B2-8213-D44B-946E-DE47BAF31326}" type="datetimeFigureOut">
              <a:rPr lang="en-US" smtClean="0"/>
              <a:pPr/>
              <a:t>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E46B2-8213-D44B-946E-DE47BAF31326}" type="datetimeFigureOut">
              <a:rPr lang="en-US" smtClean="0"/>
              <a:pPr/>
              <a:t>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8E46B2-8213-D44B-946E-DE47BAF31326}" type="datetimeFigureOut">
              <a:rPr lang="en-US" smtClean="0"/>
              <a:pPr/>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8E46B2-8213-D44B-946E-DE47BAF31326}" type="datetimeFigureOut">
              <a:rPr lang="en-US" smtClean="0"/>
              <a:pPr/>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26145-D70D-6443-A571-B1874AA0FE7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8E46B2-8213-D44B-946E-DE47BAF31326}" type="datetimeFigureOut">
              <a:rPr lang="en-US" smtClean="0"/>
              <a:pPr/>
              <a:t>1/15/20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26145-D70D-6443-A571-B1874AA0FE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ohiolionseyeresearch.com/research/simulation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hyperlink" Target="https://www.myeyedr.com/vision-simulato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llieberman@Brockport.edu"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qZfjrd-B0ho"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hyperlink" Target="http://www.campabilities.org/instructional-materials.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campabilities/"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2" Type="http://schemas.openxmlformats.org/officeDocument/2006/relationships/hyperlink" Target="http://www.campabilities.or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campabilities.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maxiaids.com-mini/" TargetMode="External"/><Relationship Id="rId2" Type="http://schemas.openxmlformats.org/officeDocument/2006/relationships/hyperlink" Target="http://www.glowproducts.com-everythign/" TargetMode="External"/><Relationship Id="rId1" Type="http://schemas.openxmlformats.org/officeDocument/2006/relationships/slideLayout" Target="../slideLayouts/slideLayout2.xml"/><Relationship Id="rId4" Type="http://schemas.openxmlformats.org/officeDocument/2006/relationships/hyperlink" Target="http://www.exceptionalteaching.net-bell/"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http://www.humankinetics.com/"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45711"/>
            <a:ext cx="9144000" cy="2387600"/>
          </a:xfrm>
        </p:spPr>
        <p:txBody>
          <a:bodyPr>
            <a:normAutofit fontScale="90000"/>
          </a:bodyPr>
          <a:lstStyle/>
          <a:p>
            <a:r>
              <a:rPr lang="en-US" dirty="0"/>
              <a:t>Including Children with Visual Impairments or </a:t>
            </a:r>
            <a:r>
              <a:rPr lang="en-US" dirty="0" err="1"/>
              <a:t>Deafblindness</a:t>
            </a:r>
            <a:r>
              <a:rPr lang="en-US" dirty="0"/>
              <a:t> into Physical Education: A Universal Design Approach</a:t>
            </a:r>
          </a:p>
        </p:txBody>
      </p:sp>
      <p:sp>
        <p:nvSpPr>
          <p:cNvPr id="3" name="Subtitle 2"/>
          <p:cNvSpPr>
            <a:spLocks noGrp="1"/>
          </p:cNvSpPr>
          <p:nvPr>
            <p:ph type="subTitle" idx="1"/>
          </p:nvPr>
        </p:nvSpPr>
        <p:spPr>
          <a:xfrm>
            <a:off x="1524000" y="3233311"/>
            <a:ext cx="9144000" cy="2509121"/>
          </a:xfrm>
        </p:spPr>
        <p:txBody>
          <a:bodyPr>
            <a:normAutofit fontScale="85000" lnSpcReduction="20000"/>
          </a:bodyPr>
          <a:lstStyle/>
          <a:p>
            <a:pPr algn="ctr"/>
            <a:r>
              <a:rPr lang="en-US" b="1" dirty="0">
                <a:solidFill>
                  <a:schemeClr val="tx1"/>
                </a:solidFill>
              </a:rPr>
              <a:t>Dr. Lauren J. Lieberman </a:t>
            </a:r>
          </a:p>
          <a:p>
            <a:pPr algn="ctr"/>
            <a:r>
              <a:rPr lang="en-US" b="1" dirty="0">
                <a:solidFill>
                  <a:schemeClr val="tx1"/>
                </a:solidFill>
              </a:rPr>
              <a:t>Rachel Sherman</a:t>
            </a:r>
          </a:p>
          <a:p>
            <a:pPr algn="ctr"/>
            <a:r>
              <a:rPr lang="en-US" b="1" dirty="0">
                <a:solidFill>
                  <a:schemeClr val="tx1"/>
                </a:solidFill>
              </a:rPr>
              <a:t> Matt Farwell</a:t>
            </a:r>
          </a:p>
          <a:p>
            <a:pPr algn="ctr"/>
            <a:r>
              <a:rPr lang="en-US" b="1" dirty="0">
                <a:solidFill>
                  <a:schemeClr val="tx1"/>
                </a:solidFill>
              </a:rPr>
              <a:t>Jasmine Bradwell</a:t>
            </a:r>
          </a:p>
          <a:p>
            <a:pPr algn="ctr"/>
            <a:r>
              <a:rPr lang="en-US" b="1" dirty="0">
                <a:solidFill>
                  <a:schemeClr val="tx1"/>
                </a:solidFill>
              </a:rPr>
              <a:t>Hannah Williams</a:t>
            </a:r>
          </a:p>
          <a:p>
            <a:r>
              <a:rPr lang="en-US" b="1" dirty="0">
                <a:solidFill>
                  <a:schemeClr val="tx1"/>
                </a:solidFill>
              </a:rPr>
              <a:t>The College at Brockport</a:t>
            </a:r>
          </a:p>
          <a:p>
            <a:pPr algn="ctr"/>
            <a:endParaRPr lang="en-US" b="1" dirty="0">
              <a:solidFill>
                <a:schemeClr val="tx1"/>
              </a:solidFill>
            </a:endParaRPr>
          </a:p>
          <a:p>
            <a:endParaRPr lang="en-US" dirty="0"/>
          </a:p>
        </p:txBody>
      </p:sp>
      <p:pic>
        <p:nvPicPr>
          <p:cNvPr id="25602"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8830" y="4519531"/>
            <a:ext cx="2581275"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87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990600" y="1066800"/>
            <a:ext cx="10210800" cy="3810000"/>
          </a:xfrm>
          <a:prstGeom prst="rect">
            <a:avLst/>
          </a:prstGeom>
          <a:solidFill>
            <a:schemeClr val="tx1"/>
          </a:solidFill>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Comic Sans MS" charset="0"/>
                <a:ea typeface="Comic Sans MS" charset="0"/>
                <a:cs typeface="Comic Sans MS" charset="0"/>
              </a:rPr>
              <a:t> "Lack of sight, does not mean </a:t>
            </a:r>
          </a:p>
          <a:p>
            <a:pPr algn="ctr"/>
            <a:r>
              <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Comic Sans MS" charset="0"/>
                <a:ea typeface="Comic Sans MS" charset="0"/>
                <a:cs typeface="Comic Sans MS" charset="0"/>
              </a:rPr>
              <a:t>       lack of vision." </a:t>
            </a:r>
          </a:p>
        </p:txBody>
      </p:sp>
      <p:sp>
        <p:nvSpPr>
          <p:cNvPr id="13315" name="Text Box 3"/>
          <p:cNvSpPr txBox="1">
            <a:spLocks noChangeArrowheads="1"/>
          </p:cNvSpPr>
          <p:nvPr/>
        </p:nvSpPr>
        <p:spPr bwMode="auto">
          <a:xfrm>
            <a:off x="2293516" y="5881688"/>
            <a:ext cx="76049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2800">
                <a:solidFill>
                  <a:srgbClr val="FF9933"/>
                </a:solidFill>
                <a:latin typeface="Comic Sans MS" charset="0"/>
              </a:rPr>
              <a:t>Tim Willis - Top world athlete USABA, 1998</a:t>
            </a:r>
            <a:endParaRPr lang="en-US" altLang="en-US">
              <a:solidFill>
                <a:srgbClr val="FF9933"/>
              </a:solidFill>
            </a:endParaRPr>
          </a:p>
        </p:txBody>
      </p:sp>
    </p:spTree>
    <p:extLst>
      <p:ext uri="{BB962C8B-B14F-4D97-AF65-F5344CB8AC3E}">
        <p14:creationId xmlns:p14="http://schemas.microsoft.com/office/powerpoint/2010/main" val="500063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noFill/>
          <a:ln>
            <a:noFill/>
            <a:miter lim="800000"/>
            <a:headEnd/>
            <a:tailEnd/>
          </a:ln>
        </p:spPr>
        <p:txBody>
          <a:bodyPr/>
          <a:lstStyle/>
          <a:p>
            <a:pPr algn="ctr" eaLnBrk="1" hangingPunct="1"/>
            <a:r>
              <a:rPr lang="en-US" altLang="en-US" dirty="0">
                <a:ea typeface="ＭＳ Ｐゴシック" charset="-128"/>
              </a:rPr>
              <a:t>Definition of Visual Impairment</a:t>
            </a:r>
          </a:p>
        </p:txBody>
      </p:sp>
      <p:sp>
        <p:nvSpPr>
          <p:cNvPr id="14338" name="Rectangle 3"/>
          <p:cNvSpPr>
            <a:spLocks noGrp="1" noChangeArrowheads="1"/>
          </p:cNvSpPr>
          <p:nvPr>
            <p:ph idx="1"/>
          </p:nvPr>
        </p:nvSpPr>
        <p:spPr>
          <a:xfrm>
            <a:off x="838200" y="1690688"/>
            <a:ext cx="10515600" cy="4351338"/>
          </a:xfrm>
          <a:noFill/>
          <a:ln>
            <a:noFill/>
            <a:miter lim="800000"/>
            <a:headEnd/>
            <a:tailEnd/>
          </a:ln>
        </p:spPr>
        <p:txBody>
          <a:bodyPr>
            <a:noAutofit/>
          </a:bodyPr>
          <a:lstStyle/>
          <a:p>
            <a:pPr eaLnBrk="1" hangingPunct="1">
              <a:buFontTx/>
              <a:buNone/>
            </a:pPr>
            <a:r>
              <a:rPr lang="en-US" altLang="en-US" sz="3600" dirty="0">
                <a:ea typeface="ＭＳ Ｐゴシック" charset="-128"/>
              </a:rPr>
              <a:t>Visual impairment, including blindness, means:</a:t>
            </a:r>
          </a:p>
          <a:p>
            <a:pPr eaLnBrk="1" hangingPunct="1">
              <a:buFontTx/>
              <a:buNone/>
            </a:pPr>
            <a:endParaRPr lang="en-US" altLang="en-US" sz="3600" dirty="0">
              <a:ea typeface="ＭＳ Ｐゴシック" charset="-128"/>
            </a:endParaRPr>
          </a:p>
          <a:p>
            <a:pPr eaLnBrk="1" hangingPunct="1">
              <a:buFont typeface="Wingdings" charset="2"/>
              <a:buChar char="Ø"/>
            </a:pPr>
            <a:r>
              <a:rPr lang="en-US" altLang="en-US" sz="3600" dirty="0">
                <a:ea typeface="ＭＳ Ｐゴシック" charset="-128"/>
              </a:rPr>
              <a:t>an impairment in vision that, even when corrected, adversely affects a child</a:t>
            </a:r>
            <a:r>
              <a:rPr lang="ja-JP" altLang="en-US" sz="3600" dirty="0">
                <a:ea typeface="ＭＳ Ｐゴシック" charset="-128"/>
              </a:rPr>
              <a:t>’</a:t>
            </a:r>
            <a:r>
              <a:rPr lang="en-US" altLang="ja-JP" sz="3600" dirty="0">
                <a:ea typeface="ＭＳ Ｐゴシック" charset="-128"/>
              </a:rPr>
              <a:t>s educational performance. </a:t>
            </a:r>
          </a:p>
          <a:p>
            <a:pPr eaLnBrk="1" hangingPunct="1">
              <a:buFont typeface="Wingdings" charset="2"/>
              <a:buChar char="Ø"/>
            </a:pPr>
            <a:r>
              <a:rPr lang="en-US" altLang="ja-JP" sz="3600" dirty="0">
                <a:ea typeface="ＭＳ Ｐゴシック" charset="-128"/>
              </a:rPr>
              <a:t>the term includes both partial sight and blindness. </a:t>
            </a:r>
          </a:p>
          <a:p>
            <a:pPr eaLnBrk="1" hangingPunct="1">
              <a:buFont typeface="Wingdings" charset="2"/>
              <a:buChar char="Ø"/>
            </a:pPr>
            <a:endParaRPr lang="en-US" altLang="ja-JP" sz="3600" dirty="0">
              <a:ea typeface="ＭＳ Ｐゴシック" charset="-128"/>
            </a:endParaRPr>
          </a:p>
          <a:p>
            <a:pPr eaLnBrk="1" hangingPunct="1">
              <a:buFont typeface="Wingdings" charset="2"/>
              <a:buChar char="Ø"/>
            </a:pPr>
            <a:r>
              <a:rPr lang="en-US" altLang="ja-JP" sz="2400" dirty="0">
                <a:ea typeface="ＭＳ Ｐゴシック" charset="-128"/>
              </a:rPr>
              <a:t>(PL 105-17, Individuals with Disabilities Education Act, 2004)</a:t>
            </a:r>
            <a:endParaRPr lang="en-US" altLang="en-US" sz="2400" dirty="0">
              <a:ea typeface="ＭＳ Ｐゴシック" charset="-128"/>
            </a:endParaRPr>
          </a:p>
        </p:txBody>
      </p:sp>
    </p:spTree>
    <p:extLst>
      <p:ext uri="{BB962C8B-B14F-4D97-AF65-F5344CB8AC3E}">
        <p14:creationId xmlns:p14="http://schemas.microsoft.com/office/powerpoint/2010/main" val="146872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WordArt 3"/>
          <p:cNvSpPr>
            <a:spLocks noChangeArrowheads="1" noChangeShapeType="1" noTextEdit="1"/>
          </p:cNvSpPr>
          <p:nvPr/>
        </p:nvSpPr>
        <p:spPr bwMode="auto">
          <a:xfrm rot="-722012">
            <a:off x="491049" y="1397654"/>
            <a:ext cx="5875842" cy="116709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omic Sans MS" charset="0"/>
                <a:ea typeface="Comic Sans MS" charset="0"/>
                <a:cs typeface="Comic Sans MS" charset="0"/>
              </a:rPr>
              <a:t>Diagram of the EYE</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391" y="1981200"/>
            <a:ext cx="61341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8"/>
          <p:cNvSpPr txBox="1">
            <a:spLocks noChangeArrowheads="1"/>
          </p:cNvSpPr>
          <p:nvPr/>
        </p:nvSpPr>
        <p:spPr bwMode="auto">
          <a:xfrm>
            <a:off x="7296566" y="3324225"/>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a:t>Macula</a:t>
            </a:r>
            <a:endParaRPr lang="en-US" altLang="en-US">
              <a:solidFill>
                <a:srgbClr val="CC00CC"/>
              </a:solidFill>
            </a:endParaRPr>
          </a:p>
        </p:txBody>
      </p:sp>
      <p:sp>
        <p:nvSpPr>
          <p:cNvPr id="18439" name="Text Box 10"/>
          <p:cNvSpPr txBox="1">
            <a:spLocks noChangeArrowheads="1"/>
          </p:cNvSpPr>
          <p:nvPr/>
        </p:nvSpPr>
        <p:spPr bwMode="auto">
          <a:xfrm>
            <a:off x="7236241" y="33242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endParaRPr lang="en-US" altLang="en-US"/>
          </a:p>
        </p:txBody>
      </p:sp>
    </p:spTree>
    <p:extLst>
      <p:ext uri="{BB962C8B-B14F-4D97-AF65-F5344CB8AC3E}">
        <p14:creationId xmlns:p14="http://schemas.microsoft.com/office/powerpoint/2010/main" val="996842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Causes of Vision Loss</a:t>
            </a:r>
          </a:p>
        </p:txBody>
      </p:sp>
      <p:sp>
        <p:nvSpPr>
          <p:cNvPr id="3" name="Content Placeholder 2"/>
          <p:cNvSpPr>
            <a:spLocks noGrp="1"/>
          </p:cNvSpPr>
          <p:nvPr>
            <p:ph sz="half" idx="1"/>
          </p:nvPr>
        </p:nvSpPr>
        <p:spPr>
          <a:xfrm>
            <a:off x="6487297" y="1417637"/>
            <a:ext cx="5490390" cy="5069659"/>
          </a:xfrm>
        </p:spPr>
        <p:txBody>
          <a:bodyPr>
            <a:normAutofit fontScale="85000" lnSpcReduction="20000"/>
          </a:bodyPr>
          <a:lstStyle/>
          <a:p>
            <a:r>
              <a:rPr lang="en-US" altLang="en-US" b="1" u="sng" dirty="0"/>
              <a:t>Retinitis </a:t>
            </a:r>
            <a:r>
              <a:rPr lang="en-US" altLang="en-US" b="1" u="sng" dirty="0" err="1"/>
              <a:t>Pigmentosa</a:t>
            </a:r>
            <a:r>
              <a:rPr lang="en-US" altLang="en-US" dirty="0"/>
              <a:t> progressive, cell lose (rods &amp; cones, night blindness, peripheral vision loss. (inherited)</a:t>
            </a:r>
          </a:p>
          <a:p>
            <a:r>
              <a:rPr lang="en-US" altLang="x-none" b="1" u="sng" dirty="0" err="1"/>
              <a:t>Lebers</a:t>
            </a:r>
            <a:r>
              <a:rPr lang="en-US" altLang="x-none" b="1" u="sng" dirty="0"/>
              <a:t> Congenital </a:t>
            </a:r>
            <a:r>
              <a:rPr lang="en-US" altLang="x-none" b="1" u="sng" dirty="0" err="1"/>
              <a:t>Amaurosis</a:t>
            </a:r>
            <a:r>
              <a:rPr lang="en-US" altLang="x-none" u="sng" dirty="0"/>
              <a:t> </a:t>
            </a:r>
            <a:r>
              <a:rPr lang="en-US" altLang="x-none" dirty="0"/>
              <a:t>nystagmus, and severe vision loss or blindness</a:t>
            </a:r>
          </a:p>
          <a:p>
            <a:r>
              <a:rPr lang="en-US" altLang="en-US" b="1" u="sng" dirty="0"/>
              <a:t>Glaucoma</a:t>
            </a:r>
            <a:r>
              <a:rPr lang="en-US" altLang="en-US" dirty="0"/>
              <a:t> intraocular fluid, damage to optic nerve</a:t>
            </a:r>
          </a:p>
          <a:p>
            <a:r>
              <a:rPr lang="en-US" altLang="en-US" b="1" u="sng" dirty="0"/>
              <a:t>Retinitis of Prematurity</a:t>
            </a:r>
            <a:r>
              <a:rPr lang="en-US" altLang="en-US" dirty="0"/>
              <a:t> occurs in some infants that are born prematurely</a:t>
            </a:r>
            <a:endParaRPr lang="en-US" altLang="en-US" b="1" u="sng" dirty="0"/>
          </a:p>
          <a:p>
            <a:endParaRPr lang="en-US" altLang="x-none" dirty="0"/>
          </a:p>
          <a:p>
            <a:endParaRPr lang="en-US" altLang="en-US" dirty="0"/>
          </a:p>
          <a:p>
            <a:endParaRPr lang="en-US" dirty="0"/>
          </a:p>
        </p:txBody>
      </p:sp>
      <p:sp>
        <p:nvSpPr>
          <p:cNvPr id="4" name="Content Placeholder 3"/>
          <p:cNvSpPr>
            <a:spLocks noGrp="1"/>
          </p:cNvSpPr>
          <p:nvPr>
            <p:ph sz="half" idx="2"/>
          </p:nvPr>
        </p:nvSpPr>
        <p:spPr>
          <a:xfrm>
            <a:off x="214314" y="1417636"/>
            <a:ext cx="6272984" cy="5165726"/>
          </a:xfrm>
        </p:spPr>
        <p:txBody>
          <a:bodyPr>
            <a:normAutofit fontScale="85000" lnSpcReduction="20000"/>
          </a:bodyPr>
          <a:lstStyle/>
          <a:p>
            <a:r>
              <a:rPr lang="en-US" altLang="en-US" sz="3000" b="1" u="sng" dirty="0"/>
              <a:t>Albinism</a:t>
            </a:r>
            <a:r>
              <a:rPr lang="en-US" altLang="en-US" sz="3000" dirty="0"/>
              <a:t> lack of pigment, nystagmus</a:t>
            </a:r>
          </a:p>
          <a:p>
            <a:r>
              <a:rPr lang="en-US" altLang="en-US" sz="3000" b="1" u="sng" dirty="0"/>
              <a:t>Cortical Visual Impairment</a:t>
            </a:r>
            <a:r>
              <a:rPr lang="en-US" altLang="en-US" sz="3000" dirty="0"/>
              <a:t> intermittent vision</a:t>
            </a:r>
          </a:p>
          <a:p>
            <a:r>
              <a:rPr lang="en-US" altLang="en-US" sz="3000" b="1" u="sng" dirty="0"/>
              <a:t>Retinal </a:t>
            </a:r>
            <a:r>
              <a:rPr lang="en-US" altLang="en-US" sz="3000" b="1" u="sng" dirty="0" err="1"/>
              <a:t>Blastoma</a:t>
            </a:r>
            <a:r>
              <a:rPr lang="en-US" altLang="en-US" sz="3000" dirty="0"/>
              <a:t> cancer of the eye.</a:t>
            </a:r>
          </a:p>
          <a:p>
            <a:r>
              <a:rPr lang="en-US" altLang="en-US" sz="3000" b="1" u="sng" dirty="0"/>
              <a:t>Macular Degeneration (</a:t>
            </a:r>
            <a:r>
              <a:rPr lang="en-US" altLang="en-US" sz="3000" b="1" u="sng" dirty="0" err="1"/>
              <a:t>Stargardts</a:t>
            </a:r>
            <a:r>
              <a:rPr lang="en-US" altLang="en-US" sz="3000" b="1" u="sng" dirty="0"/>
              <a:t> disease)</a:t>
            </a:r>
            <a:r>
              <a:rPr lang="en-US" altLang="en-US" sz="3000" dirty="0"/>
              <a:t> loss of acuity &amp; blind spot in middle of vision</a:t>
            </a:r>
          </a:p>
          <a:p>
            <a:r>
              <a:rPr lang="en-US" b="1" dirty="0" err="1"/>
              <a:t>Septo</a:t>
            </a:r>
            <a:r>
              <a:rPr lang="en-US" b="1" dirty="0"/>
              <a:t>-Optic Dysplasia:</a:t>
            </a:r>
            <a:r>
              <a:rPr lang="en-US" dirty="0"/>
              <a:t> is a disorder of early brain development. It can affect growth and development. It affects each child differently. The results of this condition can affect either one or both eyes and the effect on a child’s vision can vary greatly, although most children have a serious visual impairment.</a:t>
            </a:r>
          </a:p>
          <a:p>
            <a:endParaRPr lang="en-US" altLang="en-US" sz="3000" dirty="0"/>
          </a:p>
          <a:p>
            <a:endParaRPr lang="en-US" altLang="en-US" dirty="0"/>
          </a:p>
          <a:p>
            <a:endParaRPr lang="en-US" altLang="en-US" b="1" u="sng" dirty="0">
              <a:latin typeface="Comic Sans MS" charset="0"/>
            </a:endParaRPr>
          </a:p>
          <a:p>
            <a:endParaRPr lang="en-US" dirty="0"/>
          </a:p>
        </p:txBody>
      </p:sp>
    </p:spTree>
    <p:extLst>
      <p:ext uri="{BB962C8B-B14F-4D97-AF65-F5344CB8AC3E}">
        <p14:creationId xmlns:p14="http://schemas.microsoft.com/office/powerpoint/2010/main" val="1691902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algn="ctr"/>
            <a:r>
              <a:rPr lang="en-US" altLang="en-US" dirty="0">
                <a:ea typeface="ＭＳ Ｐゴシック" charset="-128"/>
              </a:rPr>
              <a:t>Vision issues</a:t>
            </a:r>
          </a:p>
        </p:txBody>
      </p:sp>
      <p:sp>
        <p:nvSpPr>
          <p:cNvPr id="17410" name="Content Placeholder 2"/>
          <p:cNvSpPr>
            <a:spLocks noGrp="1"/>
          </p:cNvSpPr>
          <p:nvPr>
            <p:ph idx="1"/>
          </p:nvPr>
        </p:nvSpPr>
        <p:spPr>
          <a:xfrm>
            <a:off x="197708" y="1569308"/>
            <a:ext cx="11306904" cy="4341914"/>
          </a:xfrm>
        </p:spPr>
        <p:txBody>
          <a:bodyPr>
            <a:normAutofit fontScale="92500" lnSpcReduction="10000"/>
          </a:bodyPr>
          <a:lstStyle/>
          <a:p>
            <a:r>
              <a:rPr lang="en-US" altLang="en-US" sz="3200" dirty="0">
                <a:ea typeface="ＭＳ Ｐゴシック" charset="-128"/>
              </a:rPr>
              <a:t>Acuity issues</a:t>
            </a:r>
          </a:p>
          <a:p>
            <a:r>
              <a:rPr lang="en-US" altLang="en-US" sz="3200" dirty="0">
                <a:ea typeface="ＭＳ Ｐゴシック" charset="-128"/>
              </a:rPr>
              <a:t>Field loss</a:t>
            </a:r>
          </a:p>
          <a:p>
            <a:r>
              <a:rPr lang="en-US" altLang="en-US" sz="3200" dirty="0">
                <a:ea typeface="ＭＳ Ｐゴシック" charset="-128"/>
              </a:rPr>
              <a:t>Distance issues</a:t>
            </a:r>
          </a:p>
          <a:p>
            <a:r>
              <a:rPr lang="en-US" altLang="en-US" sz="3200" dirty="0">
                <a:ea typeface="ＭＳ Ｐゴシック" charset="-128"/>
              </a:rPr>
              <a:t>Close up issues</a:t>
            </a:r>
          </a:p>
          <a:p>
            <a:r>
              <a:rPr lang="en-US" altLang="en-US" sz="3200" dirty="0">
                <a:ea typeface="ＭＳ Ｐゴシック" charset="-128"/>
              </a:rPr>
              <a:t>Hemianopia loss</a:t>
            </a:r>
          </a:p>
          <a:p>
            <a:r>
              <a:rPr lang="en-US" altLang="en-US" sz="3200" dirty="0">
                <a:ea typeface="ＭＳ Ｐゴシック" charset="-128"/>
              </a:rPr>
              <a:t>Blindness</a:t>
            </a:r>
          </a:p>
          <a:p>
            <a:pPr marL="0" indent="0">
              <a:buNone/>
            </a:pPr>
            <a:endParaRPr lang="en-US" dirty="0">
              <a:hlinkClick r:id="rId3"/>
            </a:endParaRPr>
          </a:p>
          <a:p>
            <a:r>
              <a:rPr lang="en-US" dirty="0">
                <a:hlinkClick r:id="rId4"/>
              </a:rPr>
              <a:t>https://www.myeyedr.com/vision-simulator</a:t>
            </a:r>
            <a:endParaRPr lang="en-US" altLang="en-US" dirty="0">
              <a:ea typeface="ＭＳ Ｐゴシック" charset="-128"/>
            </a:endParaRPr>
          </a:p>
        </p:txBody>
      </p:sp>
      <p:pic>
        <p:nvPicPr>
          <p:cNvPr id="4" name="Picture 3"/>
          <p:cNvPicPr>
            <a:picLocks noChangeAspect="1"/>
          </p:cNvPicPr>
          <p:nvPr/>
        </p:nvPicPr>
        <p:blipFill>
          <a:blip r:embed="rId5"/>
          <a:stretch>
            <a:fillRect/>
          </a:stretch>
        </p:blipFill>
        <p:spPr>
          <a:xfrm>
            <a:off x="8075268" y="122796"/>
            <a:ext cx="3810000" cy="4953000"/>
          </a:xfrm>
          <a:prstGeom prst="rect">
            <a:avLst/>
          </a:prstGeom>
          <a:ln>
            <a:noFill/>
          </a:ln>
          <a:effectLst>
            <a:softEdge rad="112500"/>
          </a:effectLst>
        </p:spPr>
      </p:pic>
    </p:spTree>
    <p:extLst>
      <p:ext uri="{BB962C8B-B14F-4D97-AF65-F5344CB8AC3E}">
        <p14:creationId xmlns:p14="http://schemas.microsoft.com/office/powerpoint/2010/main" val="966918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normAutofit/>
          </a:bodyPr>
          <a:lstStyle/>
          <a:p>
            <a:pPr algn="ctr"/>
            <a:r>
              <a:rPr lang="en-US" sz="5400" dirty="0"/>
              <a:t>Introduction Activity</a:t>
            </a:r>
          </a:p>
        </p:txBody>
      </p:sp>
      <p:sp>
        <p:nvSpPr>
          <p:cNvPr id="3" name="Content Placeholder 2"/>
          <p:cNvSpPr>
            <a:spLocks noGrp="1"/>
          </p:cNvSpPr>
          <p:nvPr>
            <p:ph idx="1"/>
          </p:nvPr>
        </p:nvSpPr>
        <p:spPr>
          <a:xfrm>
            <a:off x="109728" y="1743456"/>
            <a:ext cx="11394884" cy="4167766"/>
          </a:xfrm>
        </p:spPr>
        <p:txBody>
          <a:bodyPr rtlCol="0">
            <a:normAutofit/>
          </a:bodyPr>
          <a:lstStyle/>
          <a:p>
            <a:pPr marL="0" indent="0" algn="ctr">
              <a:buClr>
                <a:schemeClr val="tx1">
                  <a:lumMod val="75000"/>
                  <a:lumOff val="25000"/>
                </a:schemeClr>
              </a:buClr>
              <a:buNone/>
              <a:defRPr/>
            </a:pPr>
            <a:endParaRPr lang="en-US" dirty="0">
              <a:solidFill>
                <a:schemeClr val="tx1">
                  <a:lumMod val="75000"/>
                  <a:lumOff val="25000"/>
                </a:schemeClr>
              </a:solidFill>
            </a:endParaRPr>
          </a:p>
          <a:p>
            <a:pPr marL="0" indent="0" algn="ctr">
              <a:buClr>
                <a:schemeClr val="tx1">
                  <a:lumMod val="75000"/>
                  <a:lumOff val="25000"/>
                </a:schemeClr>
              </a:buClr>
              <a:buNone/>
              <a:defRPr/>
            </a:pPr>
            <a:r>
              <a:rPr lang="en-US" sz="4400" dirty="0">
                <a:solidFill>
                  <a:schemeClr val="tx1">
                    <a:lumMod val="75000"/>
                    <a:lumOff val="25000"/>
                  </a:schemeClr>
                </a:solidFill>
              </a:rPr>
              <a:t>Engage our brains and activate our body</a:t>
            </a:r>
          </a:p>
          <a:p>
            <a:pPr>
              <a:buClr>
                <a:schemeClr val="tx1">
                  <a:lumMod val="75000"/>
                  <a:lumOff val="25000"/>
                </a:schemeClr>
              </a:buClr>
              <a:buFont typeface="Arial" pitchFamily="34" charset="0"/>
              <a:buChar char="•"/>
              <a:defRPr/>
            </a:pPr>
            <a:endParaRPr lang="en-US" sz="3200" dirty="0">
              <a:solidFill>
                <a:schemeClr val="tx1">
                  <a:lumMod val="75000"/>
                  <a:lumOff val="25000"/>
                </a:schemeClr>
              </a:solidFill>
            </a:endParaRPr>
          </a:p>
          <a:p>
            <a:pPr>
              <a:buClr>
                <a:schemeClr val="tx1">
                  <a:lumMod val="75000"/>
                  <a:lumOff val="25000"/>
                </a:schemeClr>
              </a:buClr>
              <a:buFont typeface="Arial" pitchFamily="34" charset="0"/>
              <a:buChar char="•"/>
              <a:defRPr/>
            </a:pPr>
            <a:r>
              <a:rPr lang="en-US" sz="3200" dirty="0">
                <a:solidFill>
                  <a:schemeClr val="tx1">
                    <a:lumMod val="75000"/>
                    <a:lumOff val="25000"/>
                  </a:schemeClr>
                </a:solidFill>
              </a:rPr>
              <a:t>One, Two, Three</a:t>
            </a:r>
          </a:p>
          <a:p>
            <a:pPr>
              <a:buClr>
                <a:schemeClr val="tx1">
                  <a:lumMod val="75000"/>
                  <a:lumOff val="25000"/>
                </a:schemeClr>
              </a:buClr>
              <a:buFont typeface="Arial" pitchFamily="34" charset="0"/>
              <a:buChar char="•"/>
              <a:defRPr/>
            </a:pPr>
            <a:r>
              <a:rPr lang="en-US" sz="3200" dirty="0">
                <a:solidFill>
                  <a:schemeClr val="tx1">
                    <a:lumMod val="75000"/>
                    <a:lumOff val="25000"/>
                  </a:schemeClr>
                </a:solidFill>
              </a:rPr>
              <a:t>Circle meet and greet</a:t>
            </a:r>
          </a:p>
        </p:txBody>
      </p:sp>
      <p:pic>
        <p:nvPicPr>
          <p:cNvPr id="1026" name="Picture 2" descr="mage result for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43780"/>
            <a:ext cx="4917831" cy="2768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4304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4775"/>
            <a:ext cx="41910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6"/>
          <p:cNvSpPr>
            <a:spLocks noChangeArrowheads="1"/>
          </p:cNvSpPr>
          <p:nvPr/>
        </p:nvSpPr>
        <p:spPr bwMode="auto">
          <a:xfrm>
            <a:off x="5410200" y="381001"/>
            <a:ext cx="3986604" cy="584775"/>
          </a:xfrm>
          <a:prstGeom prst="rect">
            <a:avLst/>
          </a:prstGeom>
          <a:noFill/>
          <a:ln w="9525">
            <a:solidFill>
              <a:schemeClr val="tx1"/>
            </a:solidFill>
            <a:miter lim="800000"/>
            <a:headEnd/>
            <a:tailEnd/>
          </a:ln>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3200" b="1" dirty="0">
                <a:latin typeface="+mn-lt"/>
              </a:rPr>
              <a:t>Macular Degeneration</a:t>
            </a:r>
            <a:endParaRPr lang="en-US" altLang="en-US" b="1" dirty="0">
              <a:latin typeface="+mn-lt"/>
            </a:endParaRPr>
          </a:p>
        </p:txBody>
      </p:sp>
      <p:pic>
        <p:nvPicPr>
          <p:cNvPr id="225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2857500"/>
            <a:ext cx="4267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8"/>
          <p:cNvSpPr>
            <a:spLocks noChangeArrowheads="1"/>
          </p:cNvSpPr>
          <p:nvPr/>
        </p:nvSpPr>
        <p:spPr bwMode="auto">
          <a:xfrm>
            <a:off x="3276601" y="4267201"/>
            <a:ext cx="2512226" cy="646331"/>
          </a:xfrm>
          <a:prstGeom prst="rect">
            <a:avLst/>
          </a:prstGeom>
          <a:noFill/>
          <a:ln w="9525">
            <a:solidFill>
              <a:schemeClr val="tx1"/>
            </a:solidFill>
            <a:miter lim="800000"/>
            <a:headEnd/>
            <a:tailEnd/>
          </a:ln>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3600" b="1" dirty="0">
                <a:latin typeface="+mn-lt"/>
              </a:rPr>
              <a:t>Hemianopia</a:t>
            </a:r>
          </a:p>
        </p:txBody>
      </p:sp>
      <p:sp>
        <p:nvSpPr>
          <p:cNvPr id="22533" name="Rectangle 9"/>
          <p:cNvSpPr>
            <a:spLocks noChangeArrowheads="1"/>
          </p:cNvSpPr>
          <p:nvPr/>
        </p:nvSpPr>
        <p:spPr bwMode="auto">
          <a:xfrm>
            <a:off x="5715000" y="1143001"/>
            <a:ext cx="4572000" cy="1200329"/>
          </a:xfrm>
          <a:prstGeom prst="rect">
            <a:avLst/>
          </a:prstGeom>
          <a:noFill/>
          <a:ln w="9525">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ts val="500"/>
              </a:spcBef>
              <a:spcAft>
                <a:spcPts val="500"/>
              </a:spcAft>
            </a:pPr>
            <a:r>
              <a:rPr lang="en-US" altLang="en-US" dirty="0">
                <a:latin typeface="+mn-lt"/>
              </a:rPr>
              <a:t>The deterioration of the macula, the central area of the retina, is the most prevalent eye disease. </a:t>
            </a:r>
            <a:endParaRPr lang="en-US" altLang="en-US" sz="2800" dirty="0">
              <a:latin typeface="+mn-lt"/>
            </a:endParaRPr>
          </a:p>
        </p:txBody>
      </p:sp>
      <p:sp>
        <p:nvSpPr>
          <p:cNvPr id="22534" name="Rectangle 10"/>
          <p:cNvSpPr>
            <a:spLocks noChangeArrowheads="1"/>
          </p:cNvSpPr>
          <p:nvPr/>
        </p:nvSpPr>
        <p:spPr bwMode="auto">
          <a:xfrm>
            <a:off x="1905000" y="5105401"/>
            <a:ext cx="4495800" cy="1479764"/>
          </a:xfrm>
          <a:prstGeom prst="rect">
            <a:avLst/>
          </a:prstGeom>
          <a:noFill/>
          <a:ln w="9525">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nSpc>
                <a:spcPct val="80000"/>
              </a:lnSpc>
              <a:spcBef>
                <a:spcPts val="500"/>
              </a:spcBef>
              <a:spcAft>
                <a:spcPts val="500"/>
              </a:spcAft>
            </a:pPr>
            <a:r>
              <a:rPr lang="en-US" altLang="en-US" sz="2800" dirty="0">
                <a:latin typeface="+mn-lt"/>
              </a:rPr>
              <a:t>Damage to the optic pathways in the brain, can cause vision loss in half of the field. </a:t>
            </a:r>
          </a:p>
        </p:txBody>
      </p:sp>
    </p:spTree>
    <p:extLst>
      <p:ext uri="{BB962C8B-B14F-4D97-AF65-F5344CB8AC3E}">
        <p14:creationId xmlns:p14="http://schemas.microsoft.com/office/powerpoint/2010/main" val="886102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1524000" y="385764"/>
            <a:ext cx="9144000" cy="1446550"/>
          </a:xfrm>
          <a:prstGeom prst="rect">
            <a:avLst/>
          </a:prstGeom>
          <a:noFill/>
          <a:ln w="9525">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ts val="500"/>
              </a:spcBef>
              <a:spcAft>
                <a:spcPts val="500"/>
              </a:spcAft>
            </a:pPr>
            <a:r>
              <a:rPr lang="en-US" altLang="en-US" b="1" dirty="0">
                <a:latin typeface="+mn-lt"/>
              </a:rPr>
              <a:t>Macular Degeneration</a:t>
            </a:r>
            <a:r>
              <a:rPr lang="en-US" altLang="en-US" dirty="0">
                <a:latin typeface="+mn-lt"/>
              </a:rPr>
              <a:t> - </a:t>
            </a:r>
            <a:r>
              <a:rPr lang="en-US" altLang="en-US" sz="2000" dirty="0">
                <a:latin typeface="+mn-lt"/>
              </a:rPr>
              <a:t>The deterioration of the macula, the central area of the retina, is the most prevalent eye disease. This picture shows the area of decreased central vision called a central scotoma. The peripheral or side vision remains unaffected so mobility need not be impaired.</a:t>
            </a:r>
            <a:r>
              <a:rPr lang="en-US" altLang="en-US" dirty="0">
                <a:latin typeface="+mn-lt"/>
              </a:rPr>
              <a:t> </a:t>
            </a:r>
          </a:p>
        </p:txBody>
      </p:sp>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2066925"/>
            <a:ext cx="45720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546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1388693" y="547689"/>
            <a:ext cx="8881214" cy="1205458"/>
          </a:xfrm>
          <a:prstGeom prst="rect">
            <a:avLst/>
          </a:prstGeom>
          <a:noFill/>
          <a:ln w="9525">
            <a:solidFill>
              <a:schemeClr val="tx1"/>
            </a:solidFill>
            <a:miter lim="800000"/>
            <a:headEnd/>
            <a:tailEnd/>
          </a:ln>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ts val="500"/>
              </a:spcBef>
              <a:spcAft>
                <a:spcPts val="500"/>
              </a:spcAft>
            </a:pPr>
            <a:r>
              <a:rPr lang="en-US" altLang="en-US" sz="3200" dirty="0">
                <a:latin typeface="+mn-lt"/>
              </a:rPr>
              <a:t>With macular degeneration, print appears distorted </a:t>
            </a:r>
          </a:p>
          <a:p>
            <a:pPr algn="ctr">
              <a:spcBef>
                <a:spcPts val="500"/>
              </a:spcBef>
              <a:spcAft>
                <a:spcPts val="500"/>
              </a:spcAft>
            </a:pPr>
            <a:r>
              <a:rPr lang="en-US" altLang="en-US" sz="3200" dirty="0">
                <a:latin typeface="+mn-lt"/>
              </a:rPr>
              <a:t>and segments of words may be missing. </a:t>
            </a:r>
          </a:p>
        </p:txBody>
      </p:sp>
      <p:pic>
        <p:nvPicPr>
          <p:cNvPr id="245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390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9278" r="18926"/>
          <a:stretch/>
        </p:blipFill>
        <p:spPr bwMode="auto">
          <a:xfrm>
            <a:off x="1981200" y="1427162"/>
            <a:ext cx="33432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p:cNvSpPr txBox="1">
            <a:spLocks noChangeArrowheads="1"/>
          </p:cNvSpPr>
          <p:nvPr/>
        </p:nvSpPr>
        <p:spPr bwMode="auto">
          <a:xfrm>
            <a:off x="3481713" y="214809"/>
            <a:ext cx="5152373" cy="769441"/>
          </a:xfrm>
          <a:prstGeom prst="rect">
            <a:avLst/>
          </a:prstGeom>
          <a:noFill/>
          <a:ln w="9525">
            <a:solidFill>
              <a:schemeClr val="tx1"/>
            </a:solidFill>
            <a:miter lim="800000"/>
            <a:headEnd/>
            <a:tailEnd/>
          </a:ln>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ts val="500"/>
              </a:spcBef>
              <a:spcAft>
                <a:spcPts val="500"/>
              </a:spcAft>
            </a:pPr>
            <a:r>
              <a:rPr lang="en-US" altLang="en-US" sz="4400" b="1" dirty="0">
                <a:latin typeface="+mn-lt"/>
              </a:rPr>
              <a:t>Retinitis </a:t>
            </a:r>
            <a:r>
              <a:rPr lang="en-US" altLang="en-US" sz="4400" b="1" dirty="0" err="1">
                <a:latin typeface="+mn-lt"/>
              </a:rPr>
              <a:t>Pigmentosa</a:t>
            </a:r>
            <a:endParaRPr lang="en-US" altLang="en-US" sz="3200" dirty="0">
              <a:solidFill>
                <a:srgbClr val="000099"/>
              </a:solidFill>
              <a:latin typeface="+mn-lt"/>
            </a:endParaRPr>
          </a:p>
        </p:txBody>
      </p:sp>
      <p:sp>
        <p:nvSpPr>
          <p:cNvPr id="26627" name="Rectangle 8"/>
          <p:cNvSpPr>
            <a:spLocks noChangeArrowheads="1"/>
          </p:cNvSpPr>
          <p:nvPr/>
        </p:nvSpPr>
        <p:spPr bwMode="auto">
          <a:xfrm>
            <a:off x="1981200" y="5053012"/>
            <a:ext cx="8153400" cy="1625600"/>
          </a:xfrm>
          <a:prstGeom prst="rect">
            <a:avLst/>
          </a:prstGeom>
          <a:noFill/>
          <a:ln w="9525">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ts val="500"/>
              </a:spcBef>
              <a:spcAft>
                <a:spcPts val="500"/>
              </a:spcAft>
            </a:pPr>
            <a:r>
              <a:rPr lang="en-US" altLang="en-US" dirty="0">
                <a:latin typeface="+mn-lt"/>
              </a:rPr>
              <a:t>Congenital degeneration of the pigmented layer of the retina that leads to a severe loss of peripheral vision. Even though central vision may remain clear, traveling is difficult because of side vision loss. </a:t>
            </a:r>
          </a:p>
        </p:txBody>
      </p:sp>
      <p:pic>
        <p:nvPicPr>
          <p:cNvPr id="2662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463" y="1389028"/>
            <a:ext cx="4148137" cy="341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1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481914" y="4300151"/>
            <a:ext cx="8814487" cy="2492065"/>
          </a:xfrm>
        </p:spPr>
        <p:txBody>
          <a:bodyPr>
            <a:normAutofit/>
          </a:bodyPr>
          <a:lstStyle/>
          <a:p>
            <a:r>
              <a:rPr lang="en-US" dirty="0"/>
              <a:t>Lauren Lieberman</a:t>
            </a:r>
          </a:p>
          <a:p>
            <a:r>
              <a:rPr lang="en-US" dirty="0">
                <a:hlinkClick r:id="rId2"/>
              </a:rPr>
              <a:t>llieberman@Brockport.edu</a:t>
            </a:r>
            <a:endParaRPr lang="en-US" dirty="0"/>
          </a:p>
          <a:p>
            <a:r>
              <a:rPr lang="en-US" dirty="0" err="1"/>
              <a:t>www.Brockport.edu</a:t>
            </a:r>
            <a:r>
              <a:rPr lang="en-US" dirty="0"/>
              <a:t>/</a:t>
            </a:r>
            <a:r>
              <a:rPr lang="en-US" dirty="0" err="1"/>
              <a:t>imsvi</a:t>
            </a:r>
            <a:endParaRPr lang="en-US" dirty="0"/>
          </a:p>
          <a:p>
            <a:endParaRPr lang="en-US" dirty="0"/>
          </a:p>
        </p:txBody>
      </p:sp>
      <p:pic>
        <p:nvPicPr>
          <p:cNvPr id="4" name="Picture 3" descr="The Institute of Movement Studies for Individuals with Visual Impairments. Depicts an eye with three individuals, a baby, a man, and a female, participating in sports. "/>
          <p:cNvPicPr/>
          <p:nvPr/>
        </p:nvPicPr>
        <p:blipFill>
          <a:blip r:embed="rId3" cstate="print"/>
          <a:srcRect/>
          <a:stretch>
            <a:fillRect/>
          </a:stretch>
        </p:blipFill>
        <p:spPr bwMode="auto">
          <a:xfrm>
            <a:off x="914400" y="283580"/>
            <a:ext cx="9448798" cy="4136020"/>
          </a:xfrm>
          <a:prstGeom prst="rect">
            <a:avLst/>
          </a:prstGeom>
          <a:noFill/>
          <a:ln w="9525">
            <a:noFill/>
            <a:miter lim="800000"/>
            <a:headEnd/>
            <a:tailEnd/>
          </a:ln>
        </p:spPr>
      </p:pic>
      <p:pic>
        <p:nvPicPr>
          <p:cNvPr id="5" name="Picture 4">
            <a:extLst>
              <a:ext uri="{FF2B5EF4-FFF2-40B4-BE49-F238E27FC236}">
                <a16:creationId xmlns:a16="http://schemas.microsoft.com/office/drawing/2014/main" id="{E83CA508-676C-1748-B7E8-D8E789C3B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197" y="3375454"/>
            <a:ext cx="3366019" cy="3416763"/>
          </a:xfrm>
          <a:prstGeom prst="rect">
            <a:avLst/>
          </a:prstGeom>
        </p:spPr>
      </p:pic>
    </p:spTree>
    <p:extLst>
      <p:ext uri="{BB962C8B-B14F-4D97-AF65-F5344CB8AC3E}">
        <p14:creationId xmlns:p14="http://schemas.microsoft.com/office/powerpoint/2010/main" val="4194079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1081088"/>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3"/>
          <p:cNvSpPr>
            <a:spLocks noChangeArrowheads="1"/>
          </p:cNvSpPr>
          <p:nvPr/>
        </p:nvSpPr>
        <p:spPr bwMode="auto">
          <a:xfrm>
            <a:off x="4719276" y="92929"/>
            <a:ext cx="2753446" cy="830997"/>
          </a:xfrm>
          <a:prstGeom prst="rect">
            <a:avLst/>
          </a:prstGeom>
          <a:noFill/>
          <a:ln w="9525">
            <a:solidFill>
              <a:schemeClr val="tx1"/>
            </a:solidFill>
            <a:miter lim="800000"/>
            <a:headEnd/>
            <a:tailEnd/>
          </a:ln>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4800" b="1" dirty="0">
                <a:latin typeface="+mn-lt"/>
              </a:rPr>
              <a:t>Glaucoma</a:t>
            </a:r>
            <a:endParaRPr lang="en-US" altLang="en-US" sz="3600" b="1" dirty="0">
              <a:latin typeface="+mn-lt"/>
            </a:endParaRPr>
          </a:p>
        </p:txBody>
      </p:sp>
      <p:sp>
        <p:nvSpPr>
          <p:cNvPr id="27651" name="Rectangle 4"/>
          <p:cNvSpPr>
            <a:spLocks noChangeArrowheads="1"/>
          </p:cNvSpPr>
          <p:nvPr/>
        </p:nvSpPr>
        <p:spPr bwMode="auto">
          <a:xfrm>
            <a:off x="1524000" y="4438650"/>
            <a:ext cx="9144000" cy="2308324"/>
          </a:xfrm>
          <a:prstGeom prst="rect">
            <a:avLst/>
          </a:prstGeom>
          <a:noFill/>
          <a:ln w="9525">
            <a:solidFill>
              <a:schemeClr val="tx1"/>
            </a:solidFill>
            <a:miter lim="800000"/>
            <a:headEnd/>
            <a:tailEnd/>
          </a:ln>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dirty="0">
                <a:latin typeface="+mn-lt"/>
              </a:rPr>
              <a:t>Damage to the optic nerve caused by high eye pressure. </a:t>
            </a:r>
          </a:p>
          <a:p>
            <a:r>
              <a:rPr lang="en-US" altLang="en-US" dirty="0">
                <a:latin typeface="+mn-lt"/>
              </a:rPr>
              <a:t>Optic nerve sends  messages about what we see from the eye to the brain. </a:t>
            </a:r>
          </a:p>
          <a:p>
            <a:endParaRPr lang="en-US" altLang="en-US" dirty="0">
              <a:latin typeface="+mn-lt"/>
            </a:endParaRPr>
          </a:p>
          <a:p>
            <a:r>
              <a:rPr lang="en-US" altLang="en-US" dirty="0">
                <a:latin typeface="+mn-lt"/>
              </a:rPr>
              <a:t>If not treated, damage increases, causing a loss of peripheral (side) vision. Without treatment, may eventually lead to blindness.</a:t>
            </a:r>
          </a:p>
        </p:txBody>
      </p:sp>
    </p:spTree>
    <p:extLst>
      <p:ext uri="{BB962C8B-B14F-4D97-AF65-F5344CB8AC3E}">
        <p14:creationId xmlns:p14="http://schemas.microsoft.com/office/powerpoint/2010/main" val="515967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8D7C-9354-6443-AA05-F70450AC3801}"/>
              </a:ext>
            </a:extLst>
          </p:cNvPr>
          <p:cNvSpPr>
            <a:spLocks noGrp="1"/>
          </p:cNvSpPr>
          <p:nvPr>
            <p:ph type="title"/>
          </p:nvPr>
        </p:nvSpPr>
        <p:spPr/>
        <p:txBody>
          <a:bodyPr/>
          <a:lstStyle/>
          <a:p>
            <a:r>
              <a:rPr lang="en-US" dirty="0"/>
              <a:t>Cortical Visual Impairment (CVI)</a:t>
            </a:r>
          </a:p>
        </p:txBody>
      </p:sp>
      <p:sp>
        <p:nvSpPr>
          <p:cNvPr id="3" name="Content Placeholder 2">
            <a:extLst>
              <a:ext uri="{FF2B5EF4-FFF2-40B4-BE49-F238E27FC236}">
                <a16:creationId xmlns:a16="http://schemas.microsoft.com/office/drawing/2014/main" id="{7CA94706-2EFD-4540-A456-63B7882227F2}"/>
              </a:ext>
            </a:extLst>
          </p:cNvPr>
          <p:cNvSpPr>
            <a:spLocks noGrp="1"/>
          </p:cNvSpPr>
          <p:nvPr>
            <p:ph sz="half" idx="1"/>
          </p:nvPr>
        </p:nvSpPr>
        <p:spPr/>
        <p:txBody>
          <a:bodyPr/>
          <a:lstStyle/>
          <a:p>
            <a:r>
              <a:rPr lang="en-US" dirty="0"/>
              <a:t>Rising in occurrence of diagnosis </a:t>
            </a:r>
          </a:p>
          <a:p>
            <a:r>
              <a:rPr lang="en-US" dirty="0"/>
              <a:t>Typically will have a normal visual exam or an eye condition that cannot account for abnormal behavior </a:t>
            </a:r>
          </a:p>
        </p:txBody>
      </p:sp>
      <p:sp>
        <p:nvSpPr>
          <p:cNvPr id="4" name="Content Placeholder 3">
            <a:extLst>
              <a:ext uri="{FF2B5EF4-FFF2-40B4-BE49-F238E27FC236}">
                <a16:creationId xmlns:a16="http://schemas.microsoft.com/office/drawing/2014/main" id="{907E1E53-7372-004E-8EE1-5B91046B2A50}"/>
              </a:ext>
            </a:extLst>
          </p:cNvPr>
          <p:cNvSpPr>
            <a:spLocks noGrp="1"/>
          </p:cNvSpPr>
          <p:nvPr>
            <p:ph sz="half" idx="2"/>
          </p:nvPr>
        </p:nvSpPr>
        <p:spPr/>
        <p:txBody>
          <a:bodyPr/>
          <a:lstStyle/>
          <a:p>
            <a:r>
              <a:rPr lang="en-US" dirty="0"/>
              <a:t>What the eye sees is sent to brain but not processed correctly</a:t>
            </a:r>
          </a:p>
          <a:p>
            <a:r>
              <a:rPr lang="en-US" dirty="0"/>
              <a:t>Typically difficulty ”latching on” to an object or filtering out peripheral stimuli to focus on object</a:t>
            </a:r>
          </a:p>
        </p:txBody>
      </p:sp>
    </p:spTree>
    <p:extLst>
      <p:ext uri="{BB962C8B-B14F-4D97-AF65-F5344CB8AC3E}">
        <p14:creationId xmlns:p14="http://schemas.microsoft.com/office/powerpoint/2010/main" val="35004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Etiquette with Individuals with Vision Loss </a:t>
            </a:r>
          </a:p>
        </p:txBody>
      </p:sp>
      <p:sp>
        <p:nvSpPr>
          <p:cNvPr id="3" name="Content Placeholder 2"/>
          <p:cNvSpPr>
            <a:spLocks noGrp="1"/>
          </p:cNvSpPr>
          <p:nvPr>
            <p:ph idx="1"/>
          </p:nvPr>
        </p:nvSpPr>
        <p:spPr>
          <a:xfrm>
            <a:off x="838200" y="1511809"/>
            <a:ext cx="10515600" cy="4665154"/>
          </a:xfrm>
        </p:spPr>
        <p:txBody>
          <a:bodyPr>
            <a:normAutofit/>
          </a:bodyPr>
          <a:lstStyle/>
          <a:p>
            <a:r>
              <a:rPr lang="en-US" sz="3200" dirty="0"/>
              <a:t>Say your name</a:t>
            </a:r>
          </a:p>
          <a:p>
            <a:r>
              <a:rPr lang="en-US" sz="3200" dirty="0"/>
              <a:t>Ask if they would like assistance first</a:t>
            </a:r>
          </a:p>
          <a:p>
            <a:r>
              <a:rPr lang="en-US" sz="3200" dirty="0"/>
              <a:t>Say who is in the room</a:t>
            </a:r>
          </a:p>
          <a:p>
            <a:r>
              <a:rPr lang="en-US" sz="3200" dirty="0"/>
              <a:t>Say when you are leaving</a:t>
            </a:r>
          </a:p>
          <a:p>
            <a:r>
              <a:rPr lang="en-US" sz="3200" dirty="0"/>
              <a:t>Explain social situations (laughing, loud noise, etc.) </a:t>
            </a:r>
          </a:p>
          <a:p>
            <a:r>
              <a:rPr lang="en-US" sz="3200" dirty="0"/>
              <a:t>Doors opening, steps, etc.</a:t>
            </a:r>
          </a:p>
          <a:p>
            <a:r>
              <a:rPr lang="en-US" sz="3200" dirty="0"/>
              <a:t>**On a team or in class conduct Disability Awareness activities-guided by the student with VI</a:t>
            </a:r>
          </a:p>
        </p:txBody>
      </p:sp>
    </p:spTree>
    <p:extLst>
      <p:ext uri="{BB962C8B-B14F-4D97-AF65-F5344CB8AC3E}">
        <p14:creationId xmlns:p14="http://schemas.microsoft.com/office/powerpoint/2010/main" val="2074141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TIME</a:t>
            </a:r>
          </a:p>
        </p:txBody>
      </p:sp>
      <p:sp>
        <p:nvSpPr>
          <p:cNvPr id="3" name="Text Placeholder 2"/>
          <p:cNvSpPr>
            <a:spLocks noGrp="1"/>
          </p:cNvSpPr>
          <p:nvPr>
            <p:ph type="body" idx="1"/>
          </p:nvPr>
        </p:nvSpPr>
        <p:spPr/>
        <p:txBody>
          <a:bodyPr/>
          <a:lstStyle/>
          <a:p>
            <a:pPr algn="ctr"/>
            <a:endParaRPr lang="en-US" dirty="0"/>
          </a:p>
          <a:p>
            <a:r>
              <a:rPr lang="en-US" dirty="0"/>
              <a:t>Review of proper human guide!</a:t>
            </a:r>
          </a:p>
        </p:txBody>
      </p:sp>
      <p:pic>
        <p:nvPicPr>
          <p:cNvPr id="5" name="Picture 4"/>
          <p:cNvPicPr>
            <a:picLocks noChangeAspect="1"/>
          </p:cNvPicPr>
          <p:nvPr/>
        </p:nvPicPr>
        <p:blipFill rotWithShape="1">
          <a:blip r:embed="rId3"/>
          <a:srcRect l="27511" r="34201"/>
          <a:stretch/>
        </p:blipFill>
        <p:spPr>
          <a:xfrm>
            <a:off x="9010922" y="380703"/>
            <a:ext cx="2555035" cy="4181772"/>
          </a:xfrm>
          <a:prstGeom prst="rect">
            <a:avLst/>
          </a:prstGeom>
        </p:spPr>
      </p:pic>
    </p:spTree>
    <p:extLst>
      <p:ext uri="{BB962C8B-B14F-4D97-AF65-F5344CB8AC3E}">
        <p14:creationId xmlns:p14="http://schemas.microsoft.com/office/powerpoint/2010/main" val="1684860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Feel Included When</a:t>
            </a:r>
          </a:p>
        </p:txBody>
      </p:sp>
      <p:sp>
        <p:nvSpPr>
          <p:cNvPr id="3" name="Content Placeholder 2"/>
          <p:cNvSpPr>
            <a:spLocks noGrp="1"/>
          </p:cNvSpPr>
          <p:nvPr>
            <p:ph idx="1"/>
          </p:nvPr>
        </p:nvSpPr>
        <p:spPr/>
        <p:txBody>
          <a:bodyPr/>
          <a:lstStyle/>
          <a:p>
            <a:r>
              <a:rPr lang="en-US" dirty="0">
                <a:hlinkClick r:id="rId3"/>
              </a:rPr>
              <a:t>https://www.youtube.com/watch?v=qZfjrd-B0ho</a:t>
            </a:r>
            <a:endParaRPr lang="en-US" dirty="0"/>
          </a:p>
          <a:p>
            <a:endParaRPr lang="en-US" dirty="0"/>
          </a:p>
          <a:p>
            <a:endParaRPr lang="en-US" dirty="0"/>
          </a:p>
        </p:txBody>
      </p:sp>
    </p:spTree>
    <p:extLst>
      <p:ext uri="{BB962C8B-B14F-4D97-AF65-F5344CB8AC3E}">
        <p14:creationId xmlns:p14="http://schemas.microsoft.com/office/powerpoint/2010/main" val="2069721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a:defRPr/>
            </a:pPr>
            <a:r>
              <a:rPr lang="en-US" dirty="0">
                <a:solidFill>
                  <a:schemeClr val="tx1">
                    <a:lumMod val="75000"/>
                    <a:lumOff val="25000"/>
                  </a:schemeClr>
                </a:solidFill>
                <a:ea typeface="+mj-ea"/>
                <a:cs typeface="+mj-cs"/>
              </a:rPr>
              <a:t>Evaluations/Assessments</a:t>
            </a:r>
          </a:p>
        </p:txBody>
      </p:sp>
      <p:sp>
        <p:nvSpPr>
          <p:cNvPr id="72706" name="Content Placeholder 6"/>
          <p:cNvSpPr>
            <a:spLocks noGrp="1"/>
          </p:cNvSpPr>
          <p:nvPr>
            <p:ph idx="1"/>
          </p:nvPr>
        </p:nvSpPr>
        <p:spPr bwMode="auto">
          <a:xfrm>
            <a:off x="829056" y="1905000"/>
            <a:ext cx="10675556" cy="4006222"/>
          </a:xfrm>
        </p:spPr>
        <p:txBody>
          <a:bodyPr wrap="square" numCol="1" anchor="t" anchorCtr="0" compatLnSpc="1">
            <a:prstTxWarp prst="textNoShape">
              <a:avLst/>
            </a:prstTxWarp>
          </a:bodyPr>
          <a:lstStyle/>
          <a:p>
            <a:pPr eaLnBrk="1" hangingPunct="1"/>
            <a:r>
              <a:rPr lang="en-US" sz="2800" dirty="0">
                <a:latin typeface="Calisto MT" charset="0"/>
              </a:rPr>
              <a:t>Most important part of ensuring each student receives the most </a:t>
            </a:r>
            <a:r>
              <a:rPr lang="en-US" sz="2800" b="1" dirty="0">
                <a:latin typeface="Calisto MT" charset="0"/>
              </a:rPr>
              <a:t>appropriate physical education program</a:t>
            </a:r>
          </a:p>
          <a:p>
            <a:pPr eaLnBrk="1" hangingPunct="1"/>
            <a:r>
              <a:rPr lang="en-US" sz="2800" dirty="0">
                <a:latin typeface="Calisto MT" charset="0"/>
              </a:rPr>
              <a:t>The program must be in the student’s </a:t>
            </a:r>
            <a:r>
              <a:rPr lang="en-US" sz="2800" b="1" dirty="0">
                <a:latin typeface="Calisto MT" charset="0"/>
              </a:rPr>
              <a:t>least restrictive environment</a:t>
            </a:r>
          </a:p>
          <a:p>
            <a:pPr eaLnBrk="1" hangingPunct="1"/>
            <a:endParaRPr lang="en-US" dirty="0">
              <a:latin typeface="Calisto MT" charset="0"/>
            </a:endParaRPr>
          </a:p>
        </p:txBody>
      </p:sp>
      <p:pic>
        <p:nvPicPr>
          <p:cNvPr id="7270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3521075"/>
            <a:ext cx="4740275" cy="316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8238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PLACEMENT</a:t>
            </a:r>
          </a:p>
        </p:txBody>
      </p:sp>
      <p:sp>
        <p:nvSpPr>
          <p:cNvPr id="3" name="Text Placeholder 2"/>
          <p:cNvSpPr>
            <a:spLocks noGrp="1"/>
          </p:cNvSpPr>
          <p:nvPr>
            <p:ph type="body" idx="1"/>
          </p:nvPr>
        </p:nvSpPr>
        <p:spPr>
          <a:xfrm>
            <a:off x="2401824" y="1121665"/>
            <a:ext cx="4530281" cy="694944"/>
          </a:xfrm>
        </p:spPr>
        <p:txBody>
          <a:bodyPr>
            <a:normAutofit/>
          </a:bodyPr>
          <a:lstStyle/>
          <a:p>
            <a:r>
              <a:rPr lang="en-US" sz="3600" dirty="0"/>
              <a:t>Process</a:t>
            </a:r>
          </a:p>
        </p:txBody>
      </p:sp>
      <p:sp>
        <p:nvSpPr>
          <p:cNvPr id="4" name="Content Placeholder 3"/>
          <p:cNvSpPr>
            <a:spLocks noGrp="1"/>
          </p:cNvSpPr>
          <p:nvPr>
            <p:ph sz="half" idx="2"/>
          </p:nvPr>
        </p:nvSpPr>
        <p:spPr>
          <a:xfrm>
            <a:off x="816864" y="1969474"/>
            <a:ext cx="6115241" cy="4028990"/>
          </a:xfrm>
        </p:spPr>
        <p:txBody>
          <a:bodyPr/>
          <a:lstStyle/>
          <a:p>
            <a:r>
              <a:rPr lang="en-US" dirty="0"/>
              <a:t>Screening</a:t>
            </a:r>
          </a:p>
          <a:p>
            <a:endParaRPr lang="en-US" dirty="0"/>
          </a:p>
          <a:p>
            <a:r>
              <a:rPr lang="en-US" dirty="0"/>
              <a:t>Referral</a:t>
            </a:r>
          </a:p>
          <a:p>
            <a:endParaRPr lang="en-US" dirty="0"/>
          </a:p>
          <a:p>
            <a:r>
              <a:rPr lang="en-US" dirty="0"/>
              <a:t>Eligibility</a:t>
            </a:r>
          </a:p>
          <a:p>
            <a:endParaRPr lang="en-US" dirty="0"/>
          </a:p>
          <a:p>
            <a:r>
              <a:rPr lang="en-US" dirty="0"/>
              <a:t>Placement options</a:t>
            </a:r>
          </a:p>
          <a:p>
            <a:endParaRPr lang="en-US" dirty="0"/>
          </a:p>
        </p:txBody>
      </p:sp>
      <p:sp>
        <p:nvSpPr>
          <p:cNvPr id="5" name="Text Placeholder 4"/>
          <p:cNvSpPr>
            <a:spLocks noGrp="1"/>
          </p:cNvSpPr>
          <p:nvPr>
            <p:ph type="body" sz="quarter" idx="3"/>
          </p:nvPr>
        </p:nvSpPr>
        <p:spPr/>
        <p:txBody>
          <a:bodyPr>
            <a:normAutofit/>
          </a:bodyPr>
          <a:lstStyle/>
          <a:p>
            <a:pPr algn="ctr"/>
            <a:r>
              <a:rPr lang="en-US" sz="3200" dirty="0"/>
              <a:t>Safe and Successful</a:t>
            </a:r>
          </a:p>
        </p:txBody>
      </p:sp>
      <p:sp>
        <p:nvSpPr>
          <p:cNvPr id="6" name="Content Placeholder 5"/>
          <p:cNvSpPr>
            <a:spLocks noGrp="1"/>
          </p:cNvSpPr>
          <p:nvPr>
            <p:ph sz="quarter" idx="4"/>
          </p:nvPr>
        </p:nvSpPr>
        <p:spPr/>
        <p:txBody>
          <a:bodyPr/>
          <a:lstStyle/>
          <a:p>
            <a:r>
              <a:rPr lang="en-US" dirty="0"/>
              <a:t>Before we can ask for any Performance the Physical Education Environment </a:t>
            </a:r>
            <a:r>
              <a:rPr lang="en-US" i="1" u="sng" dirty="0"/>
              <a:t>MUST</a:t>
            </a:r>
            <a:r>
              <a:rPr lang="en-US" dirty="0"/>
              <a:t> be safe for the student</a:t>
            </a:r>
            <a:endParaRPr lang="en-US" i="1" u="sng" dirty="0"/>
          </a:p>
        </p:txBody>
      </p:sp>
      <p:pic>
        <p:nvPicPr>
          <p:cNvPr id="7" name="Picture 6" descr="PIC_067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6629" y="4053900"/>
            <a:ext cx="3588091" cy="2691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1806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ext uri="{91240B29-F687-4f45-9708-019B960494DF}"/>
          </a:extLst>
        </p:spPr>
        <p:txBody>
          <a:bodyPr rtlCol="0">
            <a:normAutofit/>
            <a:scene3d>
              <a:camera prst="orthographicFront"/>
              <a:lightRig rig="soft" dir="t"/>
            </a:scene3d>
            <a:sp3d prstMaterial="softEdge">
              <a:bevelT w="25400" h="25400"/>
            </a:sp3d>
          </a:bodyPr>
          <a:lstStyle/>
          <a:p>
            <a:pPr algn="ctr">
              <a:defRPr/>
            </a:pPr>
            <a:r>
              <a:rPr lang="en-US" dirty="0">
                <a:ea typeface="+mj-ea"/>
                <a:cs typeface="+mj-cs"/>
              </a:rPr>
              <a:t>Placement in APE</a:t>
            </a:r>
          </a:p>
        </p:txBody>
      </p:sp>
      <p:sp>
        <p:nvSpPr>
          <p:cNvPr id="24578" name="Content Placeholder 4"/>
          <p:cNvSpPr>
            <a:spLocks noGrp="1"/>
          </p:cNvSpPr>
          <p:nvPr>
            <p:ph sz="half" idx="2"/>
          </p:nvPr>
        </p:nvSpPr>
        <p:spPr>
          <a:xfrm>
            <a:off x="714374" y="1524001"/>
            <a:ext cx="4772025" cy="4602163"/>
          </a:xfrm>
        </p:spPr>
        <p:txBody>
          <a:bodyPr>
            <a:normAutofit/>
          </a:bodyPr>
          <a:lstStyle/>
          <a:p>
            <a:pPr eaLnBrk="1" hangingPunct="1"/>
            <a:r>
              <a:rPr lang="en-US" altLang="en-US" dirty="0">
                <a:latin typeface="Lucida Sans Unicode" charset="0"/>
                <a:ea typeface="ＭＳ Ｐゴシック" charset="-128"/>
              </a:rPr>
              <a:t>Inclusive PE</a:t>
            </a:r>
          </a:p>
          <a:p>
            <a:pPr eaLnBrk="1" hangingPunct="1"/>
            <a:r>
              <a:rPr lang="en-US" altLang="en-US" dirty="0">
                <a:latin typeface="Lucida Sans Unicode" charset="0"/>
                <a:ea typeface="ＭＳ Ｐゴシック" charset="-128"/>
              </a:rPr>
              <a:t>Modified class</a:t>
            </a:r>
          </a:p>
          <a:p>
            <a:pPr eaLnBrk="1" hangingPunct="1"/>
            <a:r>
              <a:rPr lang="en-US" altLang="en-US" dirty="0">
                <a:latin typeface="Lucida Sans Unicode" charset="0"/>
                <a:ea typeface="ＭＳ Ｐゴシック" charset="-128"/>
              </a:rPr>
              <a:t>Self contained class</a:t>
            </a:r>
          </a:p>
          <a:p>
            <a:pPr eaLnBrk="1" hangingPunct="1"/>
            <a:r>
              <a:rPr lang="en-US" altLang="en-US" dirty="0">
                <a:latin typeface="Lucida Sans Unicode" charset="0"/>
                <a:ea typeface="ＭＳ Ｐゴシック" charset="-128"/>
              </a:rPr>
              <a:t>Combination</a:t>
            </a:r>
          </a:p>
          <a:p>
            <a:pPr eaLnBrk="1" hangingPunct="1"/>
            <a:endParaRPr lang="en-US" altLang="en-US" dirty="0">
              <a:latin typeface="Lucida Sans Unicode" charset="0"/>
              <a:ea typeface="ＭＳ Ｐゴシック" charset="-128"/>
            </a:endParaRPr>
          </a:p>
          <a:p>
            <a:pPr eaLnBrk="1" hangingPunct="1"/>
            <a:r>
              <a:rPr lang="en-US" altLang="en-US" dirty="0">
                <a:latin typeface="Lucida Sans Unicode" charset="0"/>
                <a:ea typeface="ＭＳ Ｐゴシック" charset="-128"/>
              </a:rPr>
              <a:t>Supports in each</a:t>
            </a:r>
          </a:p>
          <a:p>
            <a:pPr lvl="1" eaLnBrk="1" hangingPunct="1"/>
            <a:r>
              <a:rPr lang="en-US" altLang="en-US" dirty="0">
                <a:latin typeface="Lucida Sans Unicode" charset="0"/>
                <a:ea typeface="ＭＳ Ｐゴシック" charset="-128"/>
              </a:rPr>
              <a:t>Peer tutors</a:t>
            </a:r>
          </a:p>
          <a:p>
            <a:pPr lvl="1" eaLnBrk="1" hangingPunct="1"/>
            <a:r>
              <a:rPr lang="en-US" altLang="en-US" dirty="0" err="1">
                <a:latin typeface="Lucida Sans Unicode" charset="0"/>
                <a:ea typeface="ＭＳ Ｐゴシック" charset="-128"/>
              </a:rPr>
              <a:t>Paraeducators</a:t>
            </a:r>
            <a:endParaRPr lang="en-US" altLang="en-US" dirty="0">
              <a:latin typeface="Lucida Sans Unicode" charset="0"/>
              <a:ea typeface="ＭＳ Ｐゴシック" charset="-128"/>
            </a:endParaRPr>
          </a:p>
          <a:p>
            <a:pPr lvl="1" eaLnBrk="1" hangingPunct="1"/>
            <a:r>
              <a:rPr lang="en-US" altLang="en-US" dirty="0">
                <a:latin typeface="Lucida Sans Unicode" charset="0"/>
                <a:ea typeface="ＭＳ Ｐゴシック" charset="-128"/>
              </a:rPr>
              <a:t>Intervenors (Deafblind)</a:t>
            </a:r>
          </a:p>
        </p:txBody>
      </p:sp>
      <p:pic>
        <p:nvPicPr>
          <p:cNvPr id="24579" name="Content Placeholder 6" descr="Brennan Hollyn Jack.jpg"/>
          <p:cNvPicPr>
            <a:picLocks noGrp="1" noChangeAspect="1"/>
          </p:cNvPicPr>
          <p:nvPr>
            <p:ph sz="quarter" idx="4"/>
          </p:nvPr>
        </p:nvPicPr>
        <p:blipFill>
          <a:blip r:embed="rId3">
            <a:extLst>
              <a:ext uri="{28A0092B-C50C-407E-A947-70E740481C1C}">
                <a14:useLocalDpi xmlns:a14="http://schemas.microsoft.com/office/drawing/2010/main" val="0"/>
              </a:ext>
            </a:extLst>
          </a:blip>
          <a:srcRect l="15903" r="15903"/>
          <a:stretch>
            <a:fillRect/>
          </a:stretch>
        </p:blipFill>
        <p:spPr>
          <a:xfrm>
            <a:off x="5708822" y="1297459"/>
            <a:ext cx="5462339" cy="5340751"/>
          </a:xfrm>
          <a:prstGeom prst="rect">
            <a:avLst/>
          </a:prstGeom>
          <a:ln>
            <a:noFill/>
          </a:ln>
          <a:effectLst>
            <a:softEdge rad="112500"/>
          </a:effectLst>
        </p:spPr>
      </p:pic>
    </p:spTree>
    <p:extLst>
      <p:ext uri="{BB962C8B-B14F-4D97-AF65-F5344CB8AC3E}">
        <p14:creationId xmlns:p14="http://schemas.microsoft.com/office/powerpoint/2010/main" val="1204762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ext uri="{91240B29-F687-4f45-9708-019B960494DF}"/>
          </a:extLst>
        </p:spPr>
        <p:txBody>
          <a:bodyPr rtlCol="0">
            <a:normAutofit/>
            <a:scene3d>
              <a:camera prst="orthographicFront"/>
              <a:lightRig rig="soft" dir="t"/>
            </a:scene3d>
            <a:sp3d prstMaterial="softEdge">
              <a:bevelT w="25400" h="25400"/>
            </a:sp3d>
          </a:bodyPr>
          <a:lstStyle/>
          <a:p>
            <a:pPr>
              <a:defRPr/>
            </a:pPr>
            <a:r>
              <a:rPr lang="en-US" dirty="0">
                <a:ea typeface="+mj-ea"/>
                <a:cs typeface="+mj-cs"/>
              </a:rPr>
              <a:t> Assessments</a:t>
            </a:r>
          </a:p>
        </p:txBody>
      </p:sp>
      <p:sp>
        <p:nvSpPr>
          <p:cNvPr id="29698" name="Content Placeholder 12"/>
          <p:cNvSpPr>
            <a:spLocks noGrp="1"/>
          </p:cNvSpPr>
          <p:nvPr>
            <p:ph idx="1"/>
          </p:nvPr>
        </p:nvSpPr>
        <p:spPr>
          <a:xfrm>
            <a:off x="505838" y="1750979"/>
            <a:ext cx="10847962" cy="4425984"/>
          </a:xfrm>
        </p:spPr>
        <p:txBody>
          <a:bodyPr>
            <a:normAutofit/>
          </a:bodyPr>
          <a:lstStyle/>
          <a:p>
            <a:pPr eaLnBrk="1" hangingPunct="1"/>
            <a:r>
              <a:rPr lang="en-US" altLang="en-US" sz="2400" b="1" dirty="0">
                <a:latin typeface="Lucida Sans Unicode" charset="0"/>
                <a:ea typeface="ＭＳ Ｐゴシック" charset="-128"/>
              </a:rPr>
              <a:t>Motor skills: Test of Gross Motor Development III</a:t>
            </a:r>
          </a:p>
          <a:p>
            <a:pPr eaLnBrk="1" hangingPunct="1"/>
            <a:r>
              <a:rPr lang="en-US" altLang="en-US" sz="2400" b="1" dirty="0">
                <a:latin typeface="Lucida Sans Unicode" charset="0"/>
                <a:ea typeface="ＭＳ Ｐゴシック" charset="-128"/>
              </a:rPr>
              <a:t>Health Related Fitness: Brockport Physical Fitness Test</a:t>
            </a:r>
          </a:p>
          <a:p>
            <a:pPr eaLnBrk="1" hangingPunct="1"/>
            <a:r>
              <a:rPr lang="en-US" altLang="en-US" sz="2400" b="1" dirty="0">
                <a:latin typeface="Lucida Sans Unicode" charset="0"/>
                <a:ea typeface="ＭＳ Ｐゴシック" charset="-128"/>
              </a:rPr>
              <a:t>Talking Pedometers</a:t>
            </a:r>
          </a:p>
          <a:p>
            <a:pPr eaLnBrk="1" hangingPunct="1"/>
            <a:r>
              <a:rPr lang="en-US" altLang="en-US" sz="2400" b="1" dirty="0">
                <a:latin typeface="Lucida Sans Unicode" charset="0"/>
                <a:ea typeface="ＭＳ Ｐゴシック" charset="-128"/>
              </a:rPr>
              <a:t>Camp Abilities Assessment checklist</a:t>
            </a:r>
          </a:p>
        </p:txBody>
      </p:sp>
      <p:pic>
        <p:nvPicPr>
          <p:cNvPr id="20482" name="Picture 2" descr="mage result for assess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254" y="3582596"/>
            <a:ext cx="4252546" cy="265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360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ext uri="{91240B29-F687-4f45-9708-019B960494DF}"/>
          </a:extLst>
        </p:spPr>
        <p:txBody>
          <a:bodyPr rtlCol="0">
            <a:normAutofit/>
            <a:scene3d>
              <a:camera prst="orthographicFront"/>
              <a:lightRig rig="soft" dir="t"/>
            </a:scene3d>
            <a:sp3d prstMaterial="softEdge">
              <a:bevelT w="25400" h="25400"/>
            </a:sp3d>
          </a:bodyPr>
          <a:lstStyle/>
          <a:p>
            <a:pPr>
              <a:defRPr/>
            </a:pPr>
            <a:r>
              <a:rPr lang="en-US" dirty="0">
                <a:ea typeface="+mj-ea"/>
                <a:cs typeface="+mj-cs"/>
              </a:rPr>
              <a:t>Test of Gross Motor Development II (III)</a:t>
            </a:r>
          </a:p>
        </p:txBody>
      </p:sp>
      <p:sp>
        <p:nvSpPr>
          <p:cNvPr id="30722" name="Content Placeholder 2"/>
          <p:cNvSpPr>
            <a:spLocks noGrp="1"/>
          </p:cNvSpPr>
          <p:nvPr>
            <p:ph idx="1"/>
          </p:nvPr>
        </p:nvSpPr>
        <p:spPr>
          <a:xfrm>
            <a:off x="585216" y="1560576"/>
            <a:ext cx="10919396" cy="4511040"/>
          </a:xfrm>
        </p:spPr>
        <p:txBody>
          <a:bodyPr>
            <a:normAutofit/>
          </a:bodyPr>
          <a:lstStyle/>
          <a:p>
            <a:pPr eaLnBrk="1" hangingPunct="1"/>
            <a:r>
              <a:rPr lang="en-US" altLang="en-US" sz="3600" dirty="0">
                <a:latin typeface="Lucida Sans Unicode" charset="0"/>
                <a:ea typeface="ＭＳ Ｐゴシック" charset="-128"/>
              </a:rPr>
              <a:t>Validated ages 3-10 (able bodied) 6-12 (children with VI)</a:t>
            </a:r>
          </a:p>
          <a:p>
            <a:pPr eaLnBrk="1" hangingPunct="1"/>
            <a:r>
              <a:rPr lang="en-US" altLang="en-US" sz="3600" dirty="0">
                <a:latin typeface="Lucida Sans Unicode" charset="0"/>
                <a:ea typeface="ＭＳ Ｐゴシック" charset="-128"/>
              </a:rPr>
              <a:t>Object Control</a:t>
            </a:r>
          </a:p>
          <a:p>
            <a:pPr eaLnBrk="1" hangingPunct="1"/>
            <a:r>
              <a:rPr lang="en-US" altLang="en-US" sz="3600" dirty="0">
                <a:latin typeface="Lucida Sans Unicode" charset="0"/>
                <a:ea typeface="ＭＳ Ｐゴシック" charset="-128"/>
              </a:rPr>
              <a:t>Locomotor</a:t>
            </a:r>
          </a:p>
          <a:p>
            <a:pPr eaLnBrk="1" hangingPunct="1"/>
            <a:r>
              <a:rPr lang="en-US" altLang="en-US" sz="3600" dirty="0">
                <a:latin typeface="Lucida Sans Unicode" charset="0"/>
                <a:ea typeface="ＭＳ Ｐゴシック" charset="-128"/>
              </a:rPr>
              <a:t>Norm referenced</a:t>
            </a:r>
          </a:p>
          <a:p>
            <a:pPr eaLnBrk="1" hangingPunct="1"/>
            <a:r>
              <a:rPr lang="en-US" altLang="en-US" sz="3600" dirty="0">
                <a:latin typeface="Lucida Sans Unicode" charset="0"/>
                <a:ea typeface="ＭＳ Ｐゴシック" charset="-128"/>
              </a:rPr>
              <a:t>Pro-Ed Publishers</a:t>
            </a:r>
          </a:p>
        </p:txBody>
      </p:sp>
      <p:pic>
        <p:nvPicPr>
          <p:cNvPr id="21506" name="Picture 2" descr="mage result for tgm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478" y="2510689"/>
            <a:ext cx="3666274" cy="366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368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209800" y="381001"/>
          <a:ext cx="8153400" cy="6172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4456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28713" y="381000"/>
            <a:ext cx="9901237" cy="1219200"/>
          </a:xfrm>
          <a:extLst>
            <a:ext uri="{909E8E84-426E-40dd-AFC4-6F175D3DCCD1}"/>
            <a:ext uri="{91240B29-F687-4f45-9708-019B960494DF}"/>
          </a:extLst>
        </p:spPr>
        <p:txBody>
          <a:bodyPr rtlCol="0">
            <a:normAutofit fontScale="90000"/>
            <a:scene3d>
              <a:camera prst="orthographicFront"/>
              <a:lightRig rig="soft" dir="t"/>
            </a:scene3d>
            <a:sp3d prstMaterial="softEdge">
              <a:bevelT w="25400" h="25400"/>
            </a:sp3d>
          </a:bodyPr>
          <a:lstStyle/>
          <a:p>
            <a:pPr algn="ctr">
              <a:defRPr/>
            </a:pPr>
            <a:r>
              <a:rPr lang="en-US" sz="5400" dirty="0"/>
              <a:t>Brockport Physical Fitness Test     Target Populations</a:t>
            </a:r>
            <a:endParaRPr lang="en-US" dirty="0">
              <a:ea typeface="+mj-ea"/>
              <a:cs typeface="+mj-cs"/>
            </a:endParaRPr>
          </a:p>
        </p:txBody>
      </p:sp>
      <p:sp>
        <p:nvSpPr>
          <p:cNvPr id="31746" name="Rectangle 3"/>
          <p:cNvSpPr>
            <a:spLocks noGrp="1" noChangeArrowheads="1"/>
          </p:cNvSpPr>
          <p:nvPr>
            <p:ph idx="1"/>
          </p:nvPr>
        </p:nvSpPr>
        <p:spPr>
          <a:xfrm>
            <a:off x="222423" y="2199502"/>
            <a:ext cx="10807528" cy="3896497"/>
          </a:xfrm>
        </p:spPr>
        <p:txBody>
          <a:bodyPr>
            <a:normAutofit fontScale="85000" lnSpcReduction="20000"/>
          </a:bodyPr>
          <a:lstStyle/>
          <a:p>
            <a:pPr eaLnBrk="1" hangingPunct="1"/>
            <a:r>
              <a:rPr lang="en-US" altLang="en-US" b="1" dirty="0">
                <a:latin typeface="Lucida Sans Unicode" charset="0"/>
                <a:ea typeface="ＭＳ Ｐゴシック" charset="-128"/>
              </a:rPr>
              <a:t>VISUAL IMPAIRMENTS</a:t>
            </a:r>
          </a:p>
          <a:p>
            <a:pPr eaLnBrk="1" hangingPunct="1"/>
            <a:endParaRPr lang="en-US" altLang="en-US" b="1" dirty="0">
              <a:latin typeface="Lucida Sans Unicode" charset="0"/>
              <a:ea typeface="ＭＳ Ｐゴシック" charset="-128"/>
            </a:endParaRPr>
          </a:p>
          <a:p>
            <a:pPr eaLnBrk="1" hangingPunct="1"/>
            <a:r>
              <a:rPr lang="en-US" altLang="en-US" b="1" dirty="0">
                <a:latin typeface="Lucida Sans Unicode" charset="0"/>
                <a:ea typeface="ＭＳ Ｐゴシック" charset="-128"/>
              </a:rPr>
              <a:t>INTELLECTUAL DISABILITIES</a:t>
            </a:r>
          </a:p>
          <a:p>
            <a:pPr eaLnBrk="1" hangingPunct="1"/>
            <a:endParaRPr lang="en-US" altLang="en-US" b="1" dirty="0">
              <a:latin typeface="Lucida Sans Unicode" charset="0"/>
              <a:ea typeface="ＭＳ Ｐゴシック" charset="-128"/>
            </a:endParaRPr>
          </a:p>
          <a:p>
            <a:pPr eaLnBrk="1" hangingPunct="1"/>
            <a:r>
              <a:rPr lang="en-US" altLang="en-US" b="1" dirty="0">
                <a:latin typeface="Lucida Sans Unicode" charset="0"/>
                <a:ea typeface="ＭＳ Ｐゴシック" charset="-128"/>
              </a:rPr>
              <a:t>CEREBRAL PALSY</a:t>
            </a:r>
          </a:p>
          <a:p>
            <a:pPr eaLnBrk="1" hangingPunct="1"/>
            <a:endParaRPr lang="en-US" altLang="en-US" b="1" dirty="0">
              <a:latin typeface="Lucida Sans Unicode" charset="0"/>
              <a:ea typeface="ＭＳ Ｐゴシック" charset="-128"/>
            </a:endParaRPr>
          </a:p>
          <a:p>
            <a:pPr eaLnBrk="1" hangingPunct="1"/>
            <a:r>
              <a:rPr lang="en-US" altLang="en-US" b="1" dirty="0">
                <a:latin typeface="Lucida Sans Unicode" charset="0"/>
                <a:ea typeface="ＭＳ Ｐゴシック" charset="-128"/>
              </a:rPr>
              <a:t>SPINAL CORD INJURY</a:t>
            </a:r>
          </a:p>
          <a:p>
            <a:pPr eaLnBrk="1" hangingPunct="1"/>
            <a:endParaRPr lang="en-US" altLang="en-US" b="1" dirty="0">
              <a:latin typeface="Lucida Sans Unicode" charset="0"/>
              <a:ea typeface="ＭＳ Ｐゴシック" charset="-128"/>
            </a:endParaRPr>
          </a:p>
          <a:p>
            <a:pPr eaLnBrk="1" hangingPunct="1"/>
            <a:r>
              <a:rPr lang="en-US" altLang="en-US" b="1" dirty="0">
                <a:latin typeface="Lucida Sans Unicode" charset="0"/>
                <a:ea typeface="ＭＳ Ｐゴシック" charset="-128"/>
              </a:rPr>
              <a:t>CONGENITAL ANOMALY/AMPUTATIONS</a:t>
            </a:r>
          </a:p>
        </p:txBody>
      </p:sp>
      <p:graphicFrame>
        <p:nvGraphicFramePr>
          <p:cNvPr id="4" name="Object 2"/>
          <p:cNvGraphicFramePr>
            <a:graphicFrameLocks noChangeAspect="1"/>
          </p:cNvGraphicFramePr>
          <p:nvPr>
            <p:extLst>
              <p:ext uri="{D42A27DB-BD31-4B8C-83A1-F6EECF244321}">
                <p14:modId xmlns:p14="http://schemas.microsoft.com/office/powerpoint/2010/main" val="461531820"/>
              </p:ext>
            </p:extLst>
          </p:nvPr>
        </p:nvGraphicFramePr>
        <p:xfrm>
          <a:off x="8602552" y="3611805"/>
          <a:ext cx="3233847" cy="2865195"/>
        </p:xfrm>
        <a:graphic>
          <a:graphicData uri="http://schemas.openxmlformats.org/presentationml/2006/ole">
            <mc:AlternateContent xmlns:mc="http://schemas.openxmlformats.org/markup-compatibility/2006">
              <mc:Choice xmlns:v="urn:schemas-microsoft-com:vml" Requires="v">
                <p:oleObj spid="_x0000_s22561" name="Photo Editor Photo" r:id="rId4" imgW="5180952" imgH="4590476" progId="">
                  <p:embed/>
                </p:oleObj>
              </mc:Choice>
              <mc:Fallback>
                <p:oleObj name="Photo Editor Photo" r:id="rId4" imgW="5180952" imgH="4590476" progId="">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2552" y="3611805"/>
                        <a:ext cx="3233847" cy="2865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033346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1212"/>
            <a:ext cx="10972800" cy="926756"/>
          </a:xfrm>
        </p:spPr>
        <p:txBody>
          <a:bodyPr/>
          <a:lstStyle/>
          <a:p>
            <a:pPr algn="ctr"/>
            <a:r>
              <a:rPr lang="en-US" dirty="0"/>
              <a:t>Instructional Strategies</a:t>
            </a:r>
          </a:p>
        </p:txBody>
      </p:sp>
      <p:sp>
        <p:nvSpPr>
          <p:cNvPr id="3" name="Content Placeholder 2"/>
          <p:cNvSpPr>
            <a:spLocks noGrp="1"/>
          </p:cNvSpPr>
          <p:nvPr>
            <p:ph sz="half" idx="1"/>
          </p:nvPr>
        </p:nvSpPr>
        <p:spPr>
          <a:xfrm>
            <a:off x="148281" y="1135037"/>
            <a:ext cx="5871519" cy="5611751"/>
          </a:xfrm>
        </p:spPr>
        <p:txBody>
          <a:bodyPr>
            <a:noAutofit/>
          </a:bodyPr>
          <a:lstStyle/>
          <a:p>
            <a:r>
              <a:rPr lang="en-US" sz="3200" b="1" dirty="0"/>
              <a:t>Pre-teaching</a:t>
            </a:r>
          </a:p>
          <a:p>
            <a:r>
              <a:rPr lang="en-US" sz="3200" b="1" dirty="0"/>
              <a:t>Whole-Part-Whole</a:t>
            </a:r>
          </a:p>
          <a:p>
            <a:r>
              <a:rPr lang="en-US" sz="3200" b="1" dirty="0"/>
              <a:t>Tactile Modeling</a:t>
            </a:r>
          </a:p>
          <a:p>
            <a:r>
              <a:rPr lang="en-US" sz="3200" b="1" dirty="0"/>
              <a:t>Physical Guidance</a:t>
            </a:r>
          </a:p>
          <a:p>
            <a:r>
              <a:rPr lang="en-US" sz="3200" b="1" dirty="0"/>
              <a:t>Coactive movement</a:t>
            </a:r>
          </a:p>
          <a:p>
            <a:r>
              <a:rPr lang="en-US" sz="3200" b="1" dirty="0"/>
              <a:t>Guide running techniques</a:t>
            </a:r>
          </a:p>
          <a:p>
            <a:endParaRPr lang="en-US" sz="3200" b="1" dirty="0"/>
          </a:p>
          <a:p>
            <a:r>
              <a:rPr lang="en-US" sz="3200" b="1" dirty="0"/>
              <a:t>Incidental learning</a:t>
            </a:r>
          </a:p>
          <a:p>
            <a:r>
              <a:rPr lang="en-US" sz="3200" b="1" dirty="0" err="1"/>
              <a:t>Blindisms</a:t>
            </a:r>
            <a:endParaRPr lang="en-US" sz="3200" b="1" dirty="0"/>
          </a:p>
        </p:txBody>
      </p:sp>
      <p:pic>
        <p:nvPicPr>
          <p:cNvPr id="5" name="Content Placeholder 8" descr="IMG_3919.JPG"/>
          <p:cNvPicPr>
            <a:picLocks noGrp="1" noChangeAspect="1"/>
          </p:cNvPicPr>
          <p:nvPr>
            <p:ph sz="half" idx="2"/>
          </p:nvPr>
        </p:nvPicPr>
        <p:blipFill>
          <a:blip r:embed="rId3">
            <a:extLst>
              <a:ext uri="{28A0092B-C50C-407E-A947-70E740481C1C}">
                <a14:useLocalDpi xmlns:a14="http://schemas.microsoft.com/office/drawing/2010/main" val="0"/>
              </a:ext>
            </a:extLst>
          </a:blip>
          <a:srcRect l="20280" r="20280"/>
          <a:stretch>
            <a:fillRect/>
          </a:stretch>
        </p:blipFill>
        <p:spPr>
          <a:xfrm>
            <a:off x="6394623" y="1135037"/>
            <a:ext cx="4902130" cy="5493583"/>
          </a:xfrm>
        </p:spPr>
      </p:pic>
    </p:spTree>
    <p:extLst>
      <p:ext uri="{BB962C8B-B14F-4D97-AF65-F5344CB8AC3E}">
        <p14:creationId xmlns:p14="http://schemas.microsoft.com/office/powerpoint/2010/main" val="1383355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algn="ctr" eaLnBrk="1" hangingPunct="1"/>
            <a:r>
              <a:rPr lang="en-US" altLang="en-US" sz="5400" dirty="0">
                <a:ea typeface="ＭＳ Ｐゴシック" charset="-128"/>
              </a:rPr>
              <a:t>Pre-Teaching</a:t>
            </a:r>
          </a:p>
        </p:txBody>
      </p:sp>
      <p:pic>
        <p:nvPicPr>
          <p:cNvPr id="8" name="Content Placeholder 7" descr="Tactile boards.jpg&#10;Child feeling tactile board"/>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t="12657" b="12657"/>
          <a:stretch>
            <a:fillRect/>
          </a:stretch>
        </p:blipFill>
        <p:spPr>
          <a:xfrm>
            <a:off x="1231900" y="1690688"/>
            <a:ext cx="4241800" cy="4754563"/>
          </a:xfrm>
        </p:spPr>
      </p:pic>
      <p:sp>
        <p:nvSpPr>
          <p:cNvPr id="2" name="Content Placeholder 1"/>
          <p:cNvSpPr>
            <a:spLocks noGrp="1"/>
          </p:cNvSpPr>
          <p:nvPr>
            <p:ph sz="half" idx="2"/>
          </p:nvPr>
        </p:nvSpPr>
        <p:spPr/>
        <p:txBody>
          <a:bodyPr/>
          <a:lstStyle/>
          <a:p>
            <a:r>
              <a:rPr lang="en-US" dirty="0"/>
              <a:t>Instruction that occurs prior to the start of the unit or sport season</a:t>
            </a:r>
          </a:p>
          <a:p>
            <a:r>
              <a:rPr lang="en-US" dirty="0"/>
              <a:t>Reviews equipment, activity layout (playing areas), rules, strategies, teaching cues</a:t>
            </a:r>
          </a:p>
        </p:txBody>
      </p:sp>
      <p:sp>
        <p:nvSpPr>
          <p:cNvPr id="35843" name="TextBox 3"/>
          <p:cNvSpPr txBox="1">
            <a:spLocks noChangeArrowheads="1"/>
          </p:cNvSpPr>
          <p:nvPr/>
        </p:nvSpPr>
        <p:spPr bwMode="auto">
          <a:xfrm>
            <a:off x="3352800" y="5257801"/>
            <a:ext cx="571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2400">
              <a:latin typeface="Times New Roman" charset="0"/>
            </a:endParaRPr>
          </a:p>
        </p:txBody>
      </p:sp>
    </p:spTree>
    <p:extLst>
      <p:ext uri="{BB962C8B-B14F-4D97-AF65-F5344CB8AC3E}">
        <p14:creationId xmlns:p14="http://schemas.microsoft.com/office/powerpoint/2010/main" val="1975664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4"/>
          <p:cNvSpPr>
            <a:spLocks noGrp="1"/>
          </p:cNvSpPr>
          <p:nvPr>
            <p:ph type="title"/>
          </p:nvPr>
        </p:nvSpPr>
        <p:spPr/>
        <p:txBody>
          <a:bodyPr/>
          <a:lstStyle/>
          <a:p>
            <a:pPr algn="ctr" eaLnBrk="1" hangingPunct="1"/>
            <a:r>
              <a:rPr lang="en-US" altLang="en-US" sz="5400" dirty="0">
                <a:ea typeface="ＭＳ Ｐゴシック" charset="-128"/>
              </a:rPr>
              <a:t>Details of Pre-Teaching</a:t>
            </a:r>
          </a:p>
        </p:txBody>
      </p:sp>
      <p:sp>
        <p:nvSpPr>
          <p:cNvPr id="6" name="Content Placeholder 5"/>
          <p:cNvSpPr>
            <a:spLocks noGrp="1"/>
          </p:cNvSpPr>
          <p:nvPr>
            <p:ph idx="1"/>
          </p:nvPr>
        </p:nvSpPr>
        <p:spPr>
          <a:xfrm>
            <a:off x="838200" y="2071688"/>
            <a:ext cx="10091738" cy="4481512"/>
          </a:xfrm>
        </p:spPr>
        <p:txBody>
          <a:bodyPr>
            <a:normAutofit lnSpcReduction="10000"/>
          </a:bodyPr>
          <a:lstStyle/>
          <a:p>
            <a:pPr eaLnBrk="1" hangingPunct="1"/>
            <a:r>
              <a:rPr lang="en-US" altLang="en-US" sz="3600" b="1" dirty="0">
                <a:ea typeface="ＭＳ Ｐゴシック" charset="-128"/>
              </a:rPr>
              <a:t>Must occur before a unit of instruction</a:t>
            </a:r>
          </a:p>
          <a:p>
            <a:pPr eaLnBrk="1" hangingPunct="1"/>
            <a:r>
              <a:rPr lang="en-US" altLang="en-US" sz="3600" b="1" dirty="0">
                <a:ea typeface="ＭＳ Ｐゴシック" charset="-128"/>
              </a:rPr>
              <a:t>Must include dimensions of the court, equipment, terminology, scoring, levels of competition</a:t>
            </a:r>
          </a:p>
          <a:p>
            <a:pPr eaLnBrk="1" hangingPunct="1"/>
            <a:r>
              <a:rPr lang="en-US" altLang="en-US" sz="3600" b="1" dirty="0">
                <a:ea typeface="ＭＳ Ｐゴシック" charset="-128"/>
              </a:rPr>
              <a:t>Can be conducted by parents (at home), </a:t>
            </a:r>
            <a:r>
              <a:rPr lang="en-US" altLang="en-US" sz="3600" b="1" dirty="0" err="1">
                <a:ea typeface="ＭＳ Ｐゴシック" charset="-128"/>
              </a:rPr>
              <a:t>paraeducator</a:t>
            </a:r>
            <a:r>
              <a:rPr lang="en-US" altLang="en-US" sz="3600" b="1" dirty="0">
                <a:ea typeface="ＭＳ Ｐゴシック" charset="-128"/>
              </a:rPr>
              <a:t>, PE, APE teacher, COMS, TVI, peer or a sibling if appropriate</a:t>
            </a:r>
          </a:p>
          <a:p>
            <a:pPr eaLnBrk="1" hangingPunct="1"/>
            <a:r>
              <a:rPr lang="en-US" altLang="en-US" sz="3600" b="1" dirty="0">
                <a:ea typeface="ＭＳ Ｐゴシック" charset="-128"/>
              </a:rPr>
              <a:t>Must be guided by the PE teacher and must be delivered age appropriately</a:t>
            </a:r>
          </a:p>
        </p:txBody>
      </p:sp>
    </p:spTree>
    <p:extLst>
      <p:ext uri="{BB962C8B-B14F-4D97-AF65-F5344CB8AC3E}">
        <p14:creationId xmlns:p14="http://schemas.microsoft.com/office/powerpoint/2010/main" val="601067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52550" y="514350"/>
            <a:ext cx="9486900" cy="1143000"/>
          </a:xfrm>
          <a:extLst>
            <a:ext uri="{909E8E84-426E-40dd-AFC4-6F175D3DCCD1}"/>
            <a:ext uri="{91240B29-F687-4f45-9708-019B960494DF}"/>
          </a:extLst>
        </p:spPr>
        <p:txBody>
          <a:bodyPr rtlCol="0">
            <a:normAutofit fontScale="90000"/>
            <a:scene3d>
              <a:camera prst="orthographicFront"/>
              <a:lightRig rig="soft" dir="t"/>
            </a:scene3d>
            <a:sp3d prstMaterial="softEdge">
              <a:bevelT w="25400" h="25400"/>
            </a:sp3d>
          </a:bodyPr>
          <a:lstStyle/>
          <a:p>
            <a:pPr algn="ctr">
              <a:defRPr/>
            </a:pPr>
            <a:r>
              <a:rPr lang="en-US" dirty="0">
                <a:ea typeface="+mj-ea"/>
                <a:cs typeface="+mj-cs"/>
              </a:rPr>
              <a:t>Motor skills must focus on Improvement </a:t>
            </a:r>
            <a:br>
              <a:rPr lang="en-US" dirty="0">
                <a:ea typeface="+mj-ea"/>
                <a:cs typeface="+mj-cs"/>
              </a:rPr>
            </a:br>
            <a:r>
              <a:rPr lang="en-US" dirty="0"/>
              <a:t>N</a:t>
            </a:r>
            <a:r>
              <a:rPr lang="en-US" dirty="0">
                <a:ea typeface="+mj-ea"/>
                <a:cs typeface="+mj-cs"/>
              </a:rPr>
              <a:t>ot Just participation</a:t>
            </a:r>
          </a:p>
        </p:txBody>
      </p:sp>
      <p:graphicFrame>
        <p:nvGraphicFramePr>
          <p:cNvPr id="6" name="Content Placeholder 5"/>
          <p:cNvGraphicFramePr>
            <a:graphicFrameLocks noGrp="1"/>
          </p:cNvGraphicFramePr>
          <p:nvPr>
            <p:ph idx="1"/>
          </p:nvPr>
        </p:nvGraphicFramePr>
        <p:xfrm>
          <a:off x="1981200" y="1828800"/>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329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Tactile Modeling</a:t>
            </a:r>
          </a:p>
        </p:txBody>
      </p:sp>
      <p:sp>
        <p:nvSpPr>
          <p:cNvPr id="3" name="Content Placeholder 2"/>
          <p:cNvSpPr>
            <a:spLocks noGrp="1"/>
          </p:cNvSpPr>
          <p:nvPr>
            <p:ph idx="1"/>
          </p:nvPr>
        </p:nvSpPr>
        <p:spPr/>
        <p:txBody>
          <a:bodyPr/>
          <a:lstStyle/>
          <a:p>
            <a:r>
              <a:rPr lang="en-US" dirty="0"/>
              <a:t>Student feels teacher or peer going through movement</a:t>
            </a:r>
          </a:p>
        </p:txBody>
      </p:sp>
      <p:pic>
        <p:nvPicPr>
          <p:cNvPr id="4" name="Picture 3"/>
          <p:cNvPicPr>
            <a:picLocks noChangeAspect="1"/>
          </p:cNvPicPr>
          <p:nvPr/>
        </p:nvPicPr>
        <p:blipFill>
          <a:blip r:embed="rId3"/>
          <a:stretch>
            <a:fillRect/>
          </a:stretch>
        </p:blipFill>
        <p:spPr>
          <a:xfrm>
            <a:off x="1157287" y="2451098"/>
            <a:ext cx="2669116" cy="4003675"/>
          </a:xfrm>
          <a:prstGeom prst="rect">
            <a:avLst/>
          </a:prstGeom>
        </p:spPr>
      </p:pic>
      <p:pic>
        <p:nvPicPr>
          <p:cNvPr id="5" name="Picture 4"/>
          <p:cNvPicPr>
            <a:picLocks noChangeAspect="1"/>
          </p:cNvPicPr>
          <p:nvPr/>
        </p:nvPicPr>
        <p:blipFill>
          <a:blip r:embed="rId4"/>
          <a:stretch>
            <a:fillRect/>
          </a:stretch>
        </p:blipFill>
        <p:spPr>
          <a:xfrm>
            <a:off x="5229225" y="2451099"/>
            <a:ext cx="6005512" cy="4003675"/>
          </a:xfrm>
          <a:prstGeom prst="rect">
            <a:avLst/>
          </a:prstGeom>
        </p:spPr>
      </p:pic>
    </p:spTree>
    <p:extLst>
      <p:ext uri="{BB962C8B-B14F-4D97-AF65-F5344CB8AC3E}">
        <p14:creationId xmlns:p14="http://schemas.microsoft.com/office/powerpoint/2010/main" val="1572297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Physical Guidance</a:t>
            </a:r>
          </a:p>
        </p:txBody>
      </p:sp>
      <p:sp>
        <p:nvSpPr>
          <p:cNvPr id="3" name="Content Placeholder 2"/>
          <p:cNvSpPr>
            <a:spLocks noGrp="1"/>
          </p:cNvSpPr>
          <p:nvPr>
            <p:ph idx="1"/>
          </p:nvPr>
        </p:nvSpPr>
        <p:spPr/>
        <p:txBody>
          <a:bodyPr/>
          <a:lstStyle/>
          <a:p>
            <a:r>
              <a:rPr lang="en-US" dirty="0"/>
              <a:t>Teacher or peer tutor moves student through motion</a:t>
            </a:r>
          </a:p>
          <a:p>
            <a:r>
              <a:rPr lang="en-US" dirty="0"/>
              <a:t>Hand under hand</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574" y="2994025"/>
            <a:ext cx="4486275" cy="2990850"/>
          </a:xfrm>
          <a:prstGeom prst="rect">
            <a:avLst/>
          </a:prstGeom>
        </p:spPr>
      </p:pic>
      <p:pic>
        <p:nvPicPr>
          <p:cNvPr id="5" name="Picture 4"/>
          <p:cNvPicPr>
            <a:picLocks noChangeAspect="1"/>
          </p:cNvPicPr>
          <p:nvPr/>
        </p:nvPicPr>
        <p:blipFill>
          <a:blip r:embed="rId4"/>
          <a:stretch>
            <a:fillRect/>
          </a:stretch>
        </p:blipFill>
        <p:spPr>
          <a:xfrm>
            <a:off x="6557962" y="2994025"/>
            <a:ext cx="4486275" cy="2990850"/>
          </a:xfrm>
          <a:prstGeom prst="rect">
            <a:avLst/>
          </a:prstGeom>
        </p:spPr>
      </p:pic>
    </p:spTree>
    <p:extLst>
      <p:ext uri="{BB962C8B-B14F-4D97-AF65-F5344CB8AC3E}">
        <p14:creationId xmlns:p14="http://schemas.microsoft.com/office/powerpoint/2010/main" val="166585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Co-active Movement</a:t>
            </a:r>
          </a:p>
        </p:txBody>
      </p:sp>
      <p:sp>
        <p:nvSpPr>
          <p:cNvPr id="3" name="Content Placeholder 2"/>
          <p:cNvSpPr>
            <a:spLocks noGrp="1"/>
          </p:cNvSpPr>
          <p:nvPr>
            <p:ph idx="1"/>
          </p:nvPr>
        </p:nvSpPr>
        <p:spPr>
          <a:xfrm>
            <a:off x="469557" y="1544595"/>
            <a:ext cx="4964089" cy="4632368"/>
          </a:xfrm>
        </p:spPr>
        <p:txBody>
          <a:bodyPr/>
          <a:lstStyle/>
          <a:p>
            <a:r>
              <a:rPr lang="en-US" dirty="0"/>
              <a:t>Teacher and student move through movement together</a:t>
            </a:r>
          </a:p>
        </p:txBody>
      </p:sp>
      <p:pic>
        <p:nvPicPr>
          <p:cNvPr id="4" name="Content Placeholder 3" descr="Swimming physical guidance(54).jpg&#10;Teacher helpingstudent swim by using his hand and doing the arm movement while its placed on the student in order to teach him using physical guidance "/>
          <p:cNvPicPr>
            <a:picLocks noChangeAspect="1"/>
          </p:cNvPicPr>
          <p:nvPr/>
        </p:nvPicPr>
        <p:blipFill>
          <a:blip r:embed="rId4" cstate="print">
            <a:extLst>
              <a:ext uri="{28A0092B-C50C-407E-A947-70E740481C1C}">
                <a14:useLocalDpi xmlns:a14="http://schemas.microsoft.com/office/drawing/2010/main" val="0"/>
              </a:ext>
            </a:extLst>
          </a:blip>
          <a:srcRect l="20281" r="20281"/>
          <a:stretch>
            <a:fillRect/>
          </a:stretch>
        </p:blipFill>
        <p:spPr>
          <a:xfrm>
            <a:off x="6586537" y="1405671"/>
            <a:ext cx="4497474" cy="5039580"/>
          </a:xfrm>
          <a:prstGeom prst="rect">
            <a:avLst/>
          </a:prstGeom>
        </p:spPr>
      </p:pic>
      <p:pic>
        <p:nvPicPr>
          <p:cNvPr id="5" name="Picture 4"/>
          <p:cNvPicPr>
            <a:picLocks noChangeAspect="1"/>
          </p:cNvPicPr>
          <p:nvPr/>
        </p:nvPicPr>
        <p:blipFill>
          <a:blip r:embed="rId5"/>
          <a:stretch>
            <a:fillRect/>
          </a:stretch>
        </p:blipFill>
        <p:spPr>
          <a:xfrm>
            <a:off x="719589" y="3381620"/>
            <a:ext cx="4964089" cy="3309393"/>
          </a:xfrm>
          <a:prstGeom prst="rect">
            <a:avLst/>
          </a:prstGeom>
        </p:spPr>
      </p:pic>
    </p:spTree>
    <p:extLst>
      <p:ext uri="{BB962C8B-B14F-4D97-AF65-F5344CB8AC3E}">
        <p14:creationId xmlns:p14="http://schemas.microsoft.com/office/powerpoint/2010/main" val="126335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3343"/>
            <a:ext cx="10515600" cy="1325563"/>
          </a:xfrm>
        </p:spPr>
        <p:txBody>
          <a:bodyPr/>
          <a:lstStyle/>
          <a:p>
            <a:r>
              <a:rPr lang="en-US" dirty="0"/>
              <a:t>Guide-running</a:t>
            </a:r>
          </a:p>
        </p:txBody>
      </p:sp>
      <p:sp>
        <p:nvSpPr>
          <p:cNvPr id="3" name="Content Placeholder 2"/>
          <p:cNvSpPr>
            <a:spLocks noGrp="1"/>
          </p:cNvSpPr>
          <p:nvPr>
            <p:ph sz="half" idx="1"/>
          </p:nvPr>
        </p:nvSpPr>
        <p:spPr>
          <a:xfrm>
            <a:off x="451104" y="1702265"/>
            <a:ext cx="5844921" cy="4474698"/>
          </a:xfrm>
        </p:spPr>
        <p:txBody>
          <a:bodyPr>
            <a:normAutofit/>
          </a:bodyPr>
          <a:lstStyle/>
          <a:p>
            <a:endParaRPr lang="en-US" dirty="0"/>
          </a:p>
          <a:p>
            <a:r>
              <a:rPr lang="en-US" sz="3600" b="1" dirty="0"/>
              <a:t>Guide running techniques</a:t>
            </a:r>
          </a:p>
          <a:p>
            <a:pPr lvl="1"/>
            <a:r>
              <a:rPr lang="en-US" sz="3200" b="1" dirty="0"/>
              <a:t>Guide wire</a:t>
            </a:r>
          </a:p>
          <a:p>
            <a:pPr lvl="1"/>
            <a:r>
              <a:rPr lang="en-US" sz="3200" b="1" dirty="0"/>
              <a:t>Tether</a:t>
            </a:r>
          </a:p>
          <a:p>
            <a:pPr lvl="1"/>
            <a:r>
              <a:rPr lang="en-US" sz="3200" b="1" dirty="0"/>
              <a:t>Human Guide</a:t>
            </a:r>
          </a:p>
          <a:p>
            <a:pPr lvl="1"/>
            <a:r>
              <a:rPr lang="en-US" sz="3200" b="1" dirty="0"/>
              <a:t>Independently</a:t>
            </a:r>
          </a:p>
          <a:p>
            <a:pPr lvl="1"/>
            <a:r>
              <a:rPr lang="en-US" sz="3200" b="1" dirty="0"/>
              <a:t>Treadmill</a:t>
            </a:r>
          </a:p>
          <a:p>
            <a:endParaRPr lang="en-US" dirty="0"/>
          </a:p>
        </p:txBody>
      </p:sp>
      <p:pic>
        <p:nvPicPr>
          <p:cNvPr id="5" name="Content Placeholder 1" descr="Cover Photo-Jeff &amp; Andrew camp.jpg&#10;Picture of Jcoach and student using a tehter to run"/>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20370" r="20370"/>
          <a:stretch>
            <a:fillRect/>
          </a:stretch>
        </p:blipFill>
        <p:spPr>
          <a:xfrm>
            <a:off x="6296025" y="1226783"/>
            <a:ext cx="4401486" cy="4950179"/>
          </a:xfrm>
        </p:spPr>
      </p:pic>
    </p:spTree>
    <p:extLst>
      <p:ext uri="{BB962C8B-B14F-4D97-AF65-F5344CB8AC3E}">
        <p14:creationId xmlns:p14="http://schemas.microsoft.com/office/powerpoint/2010/main" val="209620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E6BB-CE03-3A4C-AED8-B92CD9479755}"/>
              </a:ext>
            </a:extLst>
          </p:cNvPr>
          <p:cNvSpPr>
            <a:spLocks noGrp="1"/>
          </p:cNvSpPr>
          <p:nvPr>
            <p:ph type="title"/>
          </p:nvPr>
        </p:nvSpPr>
        <p:spPr/>
        <p:txBody>
          <a:bodyPr/>
          <a:lstStyle/>
          <a:p>
            <a:r>
              <a:rPr lang="en-US" dirty="0"/>
              <a:t>Cross Country Running Video</a:t>
            </a:r>
          </a:p>
        </p:txBody>
      </p:sp>
      <p:sp>
        <p:nvSpPr>
          <p:cNvPr id="5" name="Content Placeholder 4">
            <a:extLst>
              <a:ext uri="{FF2B5EF4-FFF2-40B4-BE49-F238E27FC236}">
                <a16:creationId xmlns:a16="http://schemas.microsoft.com/office/drawing/2014/main" id="{BB6F9A33-5D96-5D4D-90B0-3771FD271286}"/>
              </a:ext>
            </a:extLst>
          </p:cNvPr>
          <p:cNvSpPr>
            <a:spLocks noGrp="1"/>
          </p:cNvSpPr>
          <p:nvPr>
            <p:ph idx="1"/>
          </p:nvPr>
        </p:nvSpPr>
        <p:spPr/>
        <p:txBody>
          <a:bodyPr/>
          <a:lstStyle/>
          <a:p>
            <a:r>
              <a:rPr lang="en-US" dirty="0">
                <a:hlinkClick r:id="rId3"/>
              </a:rPr>
              <a:t>http://www.campabilities.org/instructional-materials.html</a:t>
            </a:r>
          </a:p>
          <a:p>
            <a:pPr marL="0" indent="0">
              <a:buNone/>
            </a:pPr>
            <a:endParaRPr lang="en-US" dirty="0"/>
          </a:p>
        </p:txBody>
      </p:sp>
    </p:spTree>
    <p:extLst>
      <p:ext uri="{BB962C8B-B14F-4D97-AF65-F5344CB8AC3E}">
        <p14:creationId xmlns:p14="http://schemas.microsoft.com/office/powerpoint/2010/main" val="51040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8867C-83F3-934E-8668-6114DA888AF7}"/>
              </a:ext>
            </a:extLst>
          </p:cNvPr>
          <p:cNvSpPr>
            <a:spLocks noGrp="1"/>
          </p:cNvSpPr>
          <p:nvPr>
            <p:ph type="title"/>
          </p:nvPr>
        </p:nvSpPr>
        <p:spPr/>
        <p:txBody>
          <a:bodyPr/>
          <a:lstStyle/>
          <a:p>
            <a:r>
              <a:rPr lang="en-US" b="1" dirty="0"/>
              <a:t>Disconnect</a:t>
            </a:r>
          </a:p>
        </p:txBody>
      </p:sp>
      <p:sp>
        <p:nvSpPr>
          <p:cNvPr id="3" name="Content Placeholder 2">
            <a:extLst>
              <a:ext uri="{FF2B5EF4-FFF2-40B4-BE49-F238E27FC236}">
                <a16:creationId xmlns:a16="http://schemas.microsoft.com/office/drawing/2014/main" id="{3907EAC9-48A9-9940-82CA-27D0E0CE7689}"/>
              </a:ext>
            </a:extLst>
          </p:cNvPr>
          <p:cNvSpPr>
            <a:spLocks noGrp="1"/>
          </p:cNvSpPr>
          <p:nvPr>
            <p:ph idx="1"/>
          </p:nvPr>
        </p:nvSpPr>
        <p:spPr>
          <a:xfrm>
            <a:off x="1717589" y="1920477"/>
            <a:ext cx="8971006" cy="3924269"/>
          </a:xfrm>
          <a:ln>
            <a:solidFill>
              <a:srgbClr val="00B050"/>
            </a:solidFill>
          </a:ln>
        </p:spPr>
        <p:txBody>
          <a:bodyPr/>
          <a:lstStyle/>
          <a:p>
            <a:endParaRPr lang="en-US" dirty="0"/>
          </a:p>
          <a:p>
            <a:endParaRPr lang="en-US" dirty="0"/>
          </a:p>
          <a:p>
            <a:endParaRPr lang="en-US" dirty="0"/>
          </a:p>
          <a:p>
            <a:endParaRPr lang="en-US" dirty="0"/>
          </a:p>
          <a:p>
            <a:endParaRPr lang="en-US" dirty="0"/>
          </a:p>
        </p:txBody>
      </p:sp>
      <p:sp>
        <p:nvSpPr>
          <p:cNvPr id="5" name="Oval 4">
            <a:extLst>
              <a:ext uri="{FF2B5EF4-FFF2-40B4-BE49-F238E27FC236}">
                <a16:creationId xmlns:a16="http://schemas.microsoft.com/office/drawing/2014/main" id="{2E397598-88C0-D543-9DC8-BB864BED1302}"/>
              </a:ext>
            </a:extLst>
          </p:cNvPr>
          <p:cNvSpPr/>
          <p:nvPr/>
        </p:nvSpPr>
        <p:spPr>
          <a:xfrm>
            <a:off x="1952368" y="2457448"/>
            <a:ext cx="4086482" cy="33872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Physical Education Professional Preparation</a:t>
            </a:r>
          </a:p>
        </p:txBody>
      </p:sp>
      <p:sp>
        <p:nvSpPr>
          <p:cNvPr id="8" name="Oval 7">
            <a:extLst>
              <a:ext uri="{FF2B5EF4-FFF2-40B4-BE49-F238E27FC236}">
                <a16:creationId xmlns:a16="http://schemas.microsoft.com/office/drawing/2014/main" id="{974077A2-1BB0-D544-A90B-FD70F317EC9A}"/>
              </a:ext>
            </a:extLst>
          </p:cNvPr>
          <p:cNvSpPr/>
          <p:nvPr/>
        </p:nvSpPr>
        <p:spPr>
          <a:xfrm>
            <a:off x="5867399" y="2457447"/>
            <a:ext cx="3980935" cy="3387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Teacher of the Visually Impaired Professional Preparation</a:t>
            </a:r>
          </a:p>
        </p:txBody>
      </p:sp>
      <p:cxnSp>
        <p:nvCxnSpPr>
          <p:cNvPr id="6" name="Straight Connector 5">
            <a:extLst>
              <a:ext uri="{FF2B5EF4-FFF2-40B4-BE49-F238E27FC236}">
                <a16:creationId xmlns:a16="http://schemas.microsoft.com/office/drawing/2014/main" id="{D65C4C9C-5058-3440-A497-4CFC465D1120}"/>
              </a:ext>
            </a:extLst>
          </p:cNvPr>
          <p:cNvCxnSpPr/>
          <p:nvPr/>
        </p:nvCxnSpPr>
        <p:spPr>
          <a:xfrm>
            <a:off x="6667500" y="3143250"/>
            <a:ext cx="685800" cy="685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743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TIME</a:t>
            </a:r>
          </a:p>
        </p:txBody>
      </p:sp>
      <p:sp>
        <p:nvSpPr>
          <p:cNvPr id="3" name="Text Placeholder 2"/>
          <p:cNvSpPr>
            <a:spLocks noGrp="1"/>
          </p:cNvSpPr>
          <p:nvPr>
            <p:ph type="body" idx="1"/>
          </p:nvPr>
        </p:nvSpPr>
        <p:spPr/>
        <p:txBody>
          <a:bodyPr/>
          <a:lstStyle/>
          <a:p>
            <a:pPr algn="ctr"/>
            <a:endParaRPr lang="en-US" dirty="0"/>
          </a:p>
          <a:p>
            <a:pPr algn="ctr"/>
            <a:r>
              <a:rPr lang="en-US" dirty="0"/>
              <a:t>Review Activities in Gym!</a:t>
            </a:r>
          </a:p>
        </p:txBody>
      </p:sp>
      <p:pic>
        <p:nvPicPr>
          <p:cNvPr id="4" name="Picture 3"/>
          <p:cNvPicPr>
            <a:picLocks noChangeAspect="1"/>
          </p:cNvPicPr>
          <p:nvPr/>
        </p:nvPicPr>
        <p:blipFill>
          <a:blip r:embed="rId3"/>
          <a:stretch>
            <a:fillRect/>
          </a:stretch>
        </p:blipFill>
        <p:spPr>
          <a:xfrm>
            <a:off x="7154820" y="1192395"/>
            <a:ext cx="3815371" cy="2541587"/>
          </a:xfrm>
          <a:prstGeom prst="rect">
            <a:avLst/>
          </a:prstGeom>
          <a:ln>
            <a:noFill/>
          </a:ln>
          <a:effectLst>
            <a:softEdge rad="112500"/>
          </a:effectLst>
        </p:spPr>
      </p:pic>
    </p:spTree>
    <p:extLst>
      <p:ext uri="{BB962C8B-B14F-4D97-AF65-F5344CB8AC3E}">
        <p14:creationId xmlns:p14="http://schemas.microsoft.com/office/powerpoint/2010/main" val="1348079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838200" y="152401"/>
            <a:ext cx="10515600" cy="1173479"/>
          </a:xfrm>
        </p:spPr>
        <p:txBody>
          <a:bodyPr>
            <a:normAutofit fontScale="90000"/>
          </a:bodyPr>
          <a:lstStyle/>
          <a:p>
            <a:pPr algn="ctr"/>
            <a:r>
              <a:rPr lang="en-US" sz="5400" dirty="0"/>
              <a:t>Multidisciplinary Team: Working Together</a:t>
            </a:r>
          </a:p>
        </p:txBody>
      </p:sp>
      <p:sp>
        <p:nvSpPr>
          <p:cNvPr id="86018" name="Text Placeholder 2"/>
          <p:cNvSpPr>
            <a:spLocks noGrp="1"/>
          </p:cNvSpPr>
          <p:nvPr>
            <p:ph idx="1"/>
          </p:nvPr>
        </p:nvSpPr>
        <p:spPr>
          <a:xfrm>
            <a:off x="6547104" y="2133600"/>
            <a:ext cx="5324856" cy="4340352"/>
          </a:xfrm>
        </p:spPr>
        <p:txBody>
          <a:bodyPr>
            <a:normAutofit/>
          </a:bodyPr>
          <a:lstStyle/>
          <a:p>
            <a:r>
              <a:rPr lang="en-US" sz="3600" dirty="0">
                <a:solidFill>
                  <a:srgbClr val="000000"/>
                </a:solidFill>
              </a:rPr>
              <a:t>Need to share knowledge </a:t>
            </a:r>
          </a:p>
          <a:p>
            <a:r>
              <a:rPr lang="en-US" sz="3600" dirty="0">
                <a:solidFill>
                  <a:srgbClr val="000000"/>
                </a:solidFill>
              </a:rPr>
              <a:t>Collaborate with each other</a:t>
            </a:r>
          </a:p>
          <a:p>
            <a:r>
              <a:rPr lang="en-US" sz="3600" dirty="0">
                <a:solidFill>
                  <a:srgbClr val="000000"/>
                </a:solidFill>
              </a:rPr>
              <a:t>Train the </a:t>
            </a:r>
            <a:r>
              <a:rPr lang="en-US" sz="3600" dirty="0" err="1">
                <a:solidFill>
                  <a:srgbClr val="000000"/>
                </a:solidFill>
              </a:rPr>
              <a:t>Paraeducators</a:t>
            </a:r>
            <a:r>
              <a:rPr lang="en-US" sz="3600" dirty="0">
                <a:solidFill>
                  <a:srgbClr val="000000"/>
                </a:solidFill>
              </a:rPr>
              <a:t> and peer tutors</a:t>
            </a:r>
          </a:p>
        </p:txBody>
      </p:sp>
      <p:pic>
        <p:nvPicPr>
          <p:cNvPr id="4" name="Picture 3" descr="collaboration_whe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39" y="1126807"/>
            <a:ext cx="6081861" cy="56537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1460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Core Curriculum </a:t>
            </a:r>
          </a:p>
        </p:txBody>
      </p:sp>
      <p:sp>
        <p:nvSpPr>
          <p:cNvPr id="5" name="Content Placeholder 4"/>
          <p:cNvSpPr>
            <a:spLocks noGrp="1"/>
          </p:cNvSpPr>
          <p:nvPr>
            <p:ph idx="1"/>
          </p:nvPr>
        </p:nvSpPr>
        <p:spPr>
          <a:xfrm>
            <a:off x="531812" y="1631092"/>
            <a:ext cx="10972800" cy="4477100"/>
          </a:xfrm>
        </p:spPr>
        <p:txBody>
          <a:bodyPr>
            <a:normAutofit lnSpcReduction="10000"/>
          </a:bodyPr>
          <a:lstStyle/>
          <a:p>
            <a:r>
              <a:rPr lang="en-US" sz="3600" b="1" dirty="0"/>
              <a:t>The Existing Core Curriculum</a:t>
            </a:r>
          </a:p>
          <a:p>
            <a:pPr lvl="1"/>
            <a:r>
              <a:rPr lang="en-US" sz="3200" b="1" dirty="0"/>
              <a:t>English language arts other languages, to the extent possible </a:t>
            </a:r>
          </a:p>
          <a:p>
            <a:pPr lvl="1"/>
            <a:r>
              <a:rPr lang="en-US" sz="3200" b="1" dirty="0"/>
              <a:t>Mathematics science </a:t>
            </a:r>
          </a:p>
          <a:p>
            <a:pPr lvl="1"/>
            <a:r>
              <a:rPr lang="en-US" sz="3200" b="1" dirty="0"/>
              <a:t>Health and physical education </a:t>
            </a:r>
          </a:p>
          <a:p>
            <a:pPr lvl="1"/>
            <a:r>
              <a:rPr lang="en-US" sz="3200" b="1" dirty="0"/>
              <a:t>Fine arts social studies </a:t>
            </a:r>
          </a:p>
          <a:p>
            <a:pPr lvl="1"/>
            <a:r>
              <a:rPr lang="en-US" sz="3200" b="1" dirty="0"/>
              <a:t>Economics business education </a:t>
            </a:r>
          </a:p>
          <a:p>
            <a:pPr lvl="1"/>
            <a:r>
              <a:rPr lang="en-US" sz="3200" b="1" dirty="0"/>
              <a:t>Vocational education history</a:t>
            </a:r>
          </a:p>
          <a:p>
            <a:endParaRPr lang="en-US" dirty="0"/>
          </a:p>
        </p:txBody>
      </p:sp>
    </p:spTree>
    <p:extLst>
      <p:ext uri="{BB962C8B-B14F-4D97-AF65-F5344CB8AC3E}">
        <p14:creationId xmlns:p14="http://schemas.microsoft.com/office/powerpoint/2010/main" val="2089464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Expanded Core Curriculum (ECC)</a:t>
            </a:r>
          </a:p>
        </p:txBody>
      </p:sp>
      <p:sp>
        <p:nvSpPr>
          <p:cNvPr id="3" name="Content Placeholder 2"/>
          <p:cNvSpPr>
            <a:spLocks noGrp="1"/>
          </p:cNvSpPr>
          <p:nvPr>
            <p:ph idx="1"/>
          </p:nvPr>
        </p:nvSpPr>
        <p:spPr>
          <a:xfrm>
            <a:off x="609600" y="1544595"/>
            <a:ext cx="10895012" cy="4880589"/>
          </a:xfrm>
        </p:spPr>
        <p:txBody>
          <a:bodyPr>
            <a:normAutofit fontScale="92500" lnSpcReduction="10000"/>
          </a:bodyPr>
          <a:lstStyle/>
          <a:p>
            <a:r>
              <a:rPr lang="en-US" sz="2800" b="1" dirty="0"/>
              <a:t>Compensatory or functional academic skills, including communication modes</a:t>
            </a:r>
          </a:p>
          <a:p>
            <a:r>
              <a:rPr lang="en-US" sz="2800" b="1" dirty="0"/>
              <a:t>Orientation and mobility </a:t>
            </a:r>
          </a:p>
          <a:p>
            <a:r>
              <a:rPr lang="en-US" sz="2800" b="1" dirty="0"/>
              <a:t>Social interaction skills </a:t>
            </a:r>
          </a:p>
          <a:p>
            <a:r>
              <a:rPr lang="en-US" sz="2800" b="1" dirty="0"/>
              <a:t>Independent living skills </a:t>
            </a:r>
          </a:p>
          <a:p>
            <a:r>
              <a:rPr lang="en-US" sz="2800" b="1" dirty="0"/>
              <a:t>Recreation and leisure skills </a:t>
            </a:r>
          </a:p>
          <a:p>
            <a:r>
              <a:rPr lang="en-US" sz="2800" b="1" dirty="0"/>
              <a:t>Career education </a:t>
            </a:r>
          </a:p>
          <a:p>
            <a:r>
              <a:rPr lang="en-US" sz="2800" b="1" dirty="0"/>
              <a:t>Use of assistive technology </a:t>
            </a:r>
          </a:p>
          <a:p>
            <a:r>
              <a:rPr lang="en-US" sz="2800" b="1" dirty="0"/>
              <a:t>Sensory efficiency skills </a:t>
            </a:r>
          </a:p>
          <a:p>
            <a:r>
              <a:rPr lang="en-US" sz="2800" b="1" dirty="0"/>
              <a:t>Self-determination</a:t>
            </a:r>
          </a:p>
          <a:p>
            <a:r>
              <a:rPr lang="en-US" sz="2800" b="1" dirty="0"/>
              <a:t>ECC video link here</a:t>
            </a:r>
          </a:p>
          <a:p>
            <a:endParaRPr lang="en-US" dirty="0"/>
          </a:p>
        </p:txBody>
      </p:sp>
    </p:spTree>
    <p:extLst>
      <p:ext uri="{BB962C8B-B14F-4D97-AF65-F5344CB8AC3E}">
        <p14:creationId xmlns:p14="http://schemas.microsoft.com/office/powerpoint/2010/main" val="1157872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ECC within Physical Education</a:t>
            </a:r>
          </a:p>
        </p:txBody>
      </p:sp>
      <p:sp>
        <p:nvSpPr>
          <p:cNvPr id="3" name="Content Placeholder 2"/>
          <p:cNvSpPr>
            <a:spLocks noGrp="1"/>
          </p:cNvSpPr>
          <p:nvPr>
            <p:ph idx="1"/>
          </p:nvPr>
        </p:nvSpPr>
        <p:spPr/>
        <p:txBody>
          <a:bodyPr/>
          <a:lstStyle/>
          <a:p>
            <a:r>
              <a:rPr lang="en-US" dirty="0"/>
              <a:t>Put a Smile :) next to items you are already doing</a:t>
            </a:r>
          </a:p>
          <a:p>
            <a:endParaRPr lang="en-US" dirty="0"/>
          </a:p>
          <a:p>
            <a:r>
              <a:rPr lang="en-US" dirty="0"/>
              <a:t>Put a Star next to items you believe you could implement</a:t>
            </a:r>
          </a:p>
          <a:p>
            <a:endParaRPr lang="en-US" dirty="0"/>
          </a:p>
          <a:p>
            <a:r>
              <a:rPr lang="en-US" dirty="0"/>
              <a:t>Think, Pair, Share: Develop one strategy for a component related to your position</a:t>
            </a:r>
          </a:p>
        </p:txBody>
      </p:sp>
    </p:spTree>
    <p:extLst>
      <p:ext uri="{BB962C8B-B14F-4D97-AF65-F5344CB8AC3E}">
        <p14:creationId xmlns:p14="http://schemas.microsoft.com/office/powerpoint/2010/main" val="14221741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Sports Involvement</a:t>
            </a:r>
          </a:p>
        </p:txBody>
      </p:sp>
      <p:sp>
        <p:nvSpPr>
          <p:cNvPr id="3" name="Content Placeholder 2"/>
          <p:cNvSpPr>
            <a:spLocks noGrp="1"/>
          </p:cNvSpPr>
          <p:nvPr>
            <p:ph idx="1"/>
          </p:nvPr>
        </p:nvSpPr>
        <p:spPr>
          <a:xfrm>
            <a:off x="646176" y="1539240"/>
            <a:ext cx="10997184" cy="5068824"/>
          </a:xfrm>
        </p:spPr>
        <p:txBody>
          <a:bodyPr>
            <a:noAutofit/>
          </a:bodyPr>
          <a:lstStyle/>
          <a:p>
            <a:r>
              <a:rPr lang="en-US" sz="2000" b="1" dirty="0"/>
              <a:t>Try outs-discuss modifications necessary</a:t>
            </a:r>
          </a:p>
          <a:p>
            <a:r>
              <a:rPr lang="en-US" sz="2000" b="1" dirty="0"/>
              <a:t>Provide equal opportunity for the students with VI with modifications or adaptations if necessary</a:t>
            </a:r>
          </a:p>
          <a:p>
            <a:r>
              <a:rPr lang="en-US" sz="2000" b="1" dirty="0"/>
              <a:t>Adaptations can not change the main objectives of the game</a:t>
            </a:r>
          </a:p>
          <a:p>
            <a:pPr lvl="1"/>
            <a:r>
              <a:rPr lang="en-US" sz="2000" b="1" dirty="0"/>
              <a:t>Examples: yellow softball</a:t>
            </a:r>
          </a:p>
          <a:p>
            <a:pPr lvl="1"/>
            <a:r>
              <a:rPr lang="en-US" sz="2000" b="1" dirty="0"/>
              <a:t>supporting swimmer on starting blocks</a:t>
            </a:r>
          </a:p>
          <a:p>
            <a:pPr lvl="1"/>
            <a:r>
              <a:rPr lang="en-US" sz="2000" b="1" dirty="0"/>
              <a:t>Guide runner in 1500</a:t>
            </a:r>
          </a:p>
          <a:p>
            <a:pPr lvl="1"/>
            <a:r>
              <a:rPr lang="en-US" sz="2000" b="1" dirty="0"/>
              <a:t>Caller in the 100</a:t>
            </a:r>
          </a:p>
          <a:p>
            <a:pPr lvl="1"/>
            <a:r>
              <a:rPr lang="en-US" sz="2000" b="1" dirty="0"/>
              <a:t>Tape around the volleyball</a:t>
            </a:r>
          </a:p>
          <a:p>
            <a:r>
              <a:rPr lang="en-US" sz="2000" b="1" dirty="0"/>
              <a:t>Call NY State HS Athletic Association and be sure they register your modification</a:t>
            </a:r>
          </a:p>
          <a:p>
            <a:r>
              <a:rPr lang="en-US" sz="2000" b="1" dirty="0"/>
              <a:t>Contact other coaches and referees in the league and let them know ahead of time.</a:t>
            </a:r>
          </a:p>
        </p:txBody>
      </p:sp>
    </p:spTree>
    <p:extLst>
      <p:ext uri="{BB962C8B-B14F-4D97-AF65-F5344CB8AC3E}">
        <p14:creationId xmlns:p14="http://schemas.microsoft.com/office/powerpoint/2010/main" val="1599693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771B7-D40F-6647-9B7F-E32801A0D2A5}"/>
              </a:ext>
            </a:extLst>
          </p:cNvPr>
          <p:cNvSpPr>
            <a:spLocks noGrp="1"/>
          </p:cNvSpPr>
          <p:nvPr>
            <p:ph type="title"/>
          </p:nvPr>
        </p:nvSpPr>
        <p:spPr>
          <a:xfrm>
            <a:off x="609600" y="274638"/>
            <a:ext cx="10972800" cy="834834"/>
          </a:xfrm>
        </p:spPr>
        <p:txBody>
          <a:bodyPr/>
          <a:lstStyle/>
          <a:p>
            <a:r>
              <a:rPr lang="en-US" dirty="0"/>
              <a:t>Self-Advocacy</a:t>
            </a:r>
          </a:p>
        </p:txBody>
      </p:sp>
      <p:sp>
        <p:nvSpPr>
          <p:cNvPr id="3" name="Content Placeholder 2">
            <a:extLst>
              <a:ext uri="{FF2B5EF4-FFF2-40B4-BE49-F238E27FC236}">
                <a16:creationId xmlns:a16="http://schemas.microsoft.com/office/drawing/2014/main" id="{5BECC2D7-8F82-114C-915F-9345ADCE2004}"/>
              </a:ext>
            </a:extLst>
          </p:cNvPr>
          <p:cNvSpPr>
            <a:spLocks noGrp="1"/>
          </p:cNvSpPr>
          <p:nvPr>
            <p:ph sz="half" idx="1"/>
          </p:nvPr>
        </p:nvSpPr>
        <p:spPr>
          <a:xfrm>
            <a:off x="0" y="1905000"/>
            <a:ext cx="6903076" cy="4105656"/>
          </a:xfrm>
        </p:spPr>
        <p:txBody>
          <a:bodyPr>
            <a:normAutofit/>
          </a:bodyPr>
          <a:lstStyle/>
          <a:p>
            <a:pPr marL="0" indent="0">
              <a:buNone/>
            </a:pPr>
            <a:endParaRPr lang="en-US" sz="2400" b="1" dirty="0"/>
          </a:p>
          <a:p>
            <a:r>
              <a:rPr lang="en-US" sz="2400" b="1" dirty="0"/>
              <a:t>What do we do at camp?</a:t>
            </a:r>
          </a:p>
          <a:p>
            <a:endParaRPr lang="en-US" sz="2400" b="1" dirty="0"/>
          </a:p>
          <a:p>
            <a:r>
              <a:rPr lang="en-US" sz="2400" b="1" dirty="0"/>
              <a:t>What do you do now for self-advocacy?</a:t>
            </a:r>
          </a:p>
          <a:p>
            <a:endParaRPr lang="en-US" sz="2400" b="1" dirty="0"/>
          </a:p>
          <a:p>
            <a:r>
              <a:rPr lang="en-US" sz="2400" b="1" dirty="0"/>
              <a:t>How can we continue self-advocacy?</a:t>
            </a:r>
          </a:p>
          <a:p>
            <a:endParaRPr lang="en-US" sz="2400" b="1" dirty="0"/>
          </a:p>
          <a:p>
            <a:pPr marL="0" indent="0">
              <a:buNone/>
            </a:pPr>
            <a:endParaRPr lang="en-US" sz="2400" b="1" dirty="0"/>
          </a:p>
        </p:txBody>
      </p:sp>
      <p:pic>
        <p:nvPicPr>
          <p:cNvPr id="6" name="Content Placeholder 5">
            <a:extLst>
              <a:ext uri="{FF2B5EF4-FFF2-40B4-BE49-F238E27FC236}">
                <a16:creationId xmlns:a16="http://schemas.microsoft.com/office/drawing/2014/main" id="{076A14FC-4F5D-C54F-9844-7E2F14F81BF1}"/>
              </a:ext>
            </a:extLst>
          </p:cNvPr>
          <p:cNvPicPr>
            <a:picLocks noGrp="1" noChangeAspect="1"/>
          </p:cNvPicPr>
          <p:nvPr>
            <p:ph sz="half" idx="2"/>
          </p:nvPr>
        </p:nvPicPr>
        <p:blipFill>
          <a:blip r:embed="rId3"/>
          <a:stretch>
            <a:fillRect/>
          </a:stretch>
        </p:blipFill>
        <p:spPr>
          <a:xfrm>
            <a:off x="5657087" y="1109472"/>
            <a:ext cx="6534913" cy="4901184"/>
          </a:xfrm>
        </p:spPr>
      </p:pic>
    </p:spTree>
    <p:extLst>
      <p:ext uri="{BB962C8B-B14F-4D97-AF65-F5344CB8AC3E}">
        <p14:creationId xmlns:p14="http://schemas.microsoft.com/office/powerpoint/2010/main" val="392706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262" y="38932"/>
            <a:ext cx="8911687" cy="1163923"/>
          </a:xfrm>
        </p:spPr>
        <p:txBody>
          <a:bodyPr>
            <a:normAutofit/>
          </a:bodyPr>
          <a:lstStyle/>
          <a:p>
            <a:r>
              <a:rPr lang="en-US" sz="4000" b="1" dirty="0"/>
              <a:t>Camp Abilities</a:t>
            </a:r>
          </a:p>
        </p:txBody>
      </p:sp>
      <p:pic>
        <p:nvPicPr>
          <p:cNvPr id="23560" name="Picture 8" descr="mage result for camp abil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9214" y="431149"/>
            <a:ext cx="2856681" cy="2159651"/>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mage result for camp a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050" y="3569676"/>
            <a:ext cx="333375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mage result for camp abilit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031" y="4659923"/>
            <a:ext cx="2563937" cy="1704975"/>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0886" y="2590800"/>
            <a:ext cx="3250223" cy="1698096"/>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mage result for camp abilit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336" y="1907813"/>
            <a:ext cx="2824445" cy="1881554"/>
          </a:xfrm>
          <a:prstGeom prst="rect">
            <a:avLst/>
          </a:prstGeom>
          <a:noFill/>
          <a:extLst>
            <a:ext uri="{909E8E84-426E-40DD-AFC4-6F175D3DCCD1}">
              <a14:hiddenFill xmlns:a14="http://schemas.microsoft.com/office/drawing/2010/main">
                <a:solidFill>
                  <a:srgbClr val="FFFFFF"/>
                </a:solidFill>
              </a14:hiddenFill>
            </a:ext>
          </a:extLst>
        </p:spPr>
      </p:pic>
      <p:pic>
        <p:nvPicPr>
          <p:cNvPr id="23570" name="Picture 18" desc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097" y="4024353"/>
            <a:ext cx="3353114"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3574" name="Picture 22" descr="mage result for camp abilities P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829" y="400857"/>
            <a:ext cx="2725649" cy="127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75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BFC2E-3C94-E941-AB81-4AC4D3C30B61}"/>
              </a:ext>
            </a:extLst>
          </p:cNvPr>
          <p:cNvSpPr>
            <a:spLocks noGrp="1"/>
          </p:cNvSpPr>
          <p:nvPr>
            <p:ph type="title"/>
          </p:nvPr>
        </p:nvSpPr>
        <p:spPr/>
        <p:txBody>
          <a:bodyPr/>
          <a:lstStyle/>
          <a:p>
            <a:r>
              <a:rPr lang="en-US" dirty="0"/>
              <a:t>Camp Abilities</a:t>
            </a:r>
          </a:p>
        </p:txBody>
      </p:sp>
      <p:sp>
        <p:nvSpPr>
          <p:cNvPr id="3" name="Content Placeholder 2">
            <a:extLst>
              <a:ext uri="{FF2B5EF4-FFF2-40B4-BE49-F238E27FC236}">
                <a16:creationId xmlns:a16="http://schemas.microsoft.com/office/drawing/2014/main" id="{F4673E0D-139B-724D-8BED-EA767CFCC858}"/>
              </a:ext>
            </a:extLst>
          </p:cNvPr>
          <p:cNvSpPr>
            <a:spLocks noGrp="1"/>
          </p:cNvSpPr>
          <p:nvPr>
            <p:ph idx="1"/>
          </p:nvPr>
        </p:nvSpPr>
        <p:spPr/>
        <p:txBody>
          <a:bodyPr/>
          <a:lstStyle/>
          <a:p>
            <a:r>
              <a:rPr lang="en-US" dirty="0"/>
              <a:t>Documentary</a:t>
            </a:r>
          </a:p>
          <a:p>
            <a:r>
              <a:rPr lang="en-US" dirty="0"/>
              <a:t>25</a:t>
            </a:r>
            <a:r>
              <a:rPr lang="en-US" baseline="30000" dirty="0"/>
              <a:t>th</a:t>
            </a:r>
            <a:r>
              <a:rPr lang="en-US" dirty="0"/>
              <a:t> anniversary plans</a:t>
            </a:r>
          </a:p>
        </p:txBody>
      </p:sp>
    </p:spTree>
    <p:extLst>
      <p:ext uri="{BB962C8B-B14F-4D97-AF65-F5344CB8AC3E}">
        <p14:creationId xmlns:p14="http://schemas.microsoft.com/office/powerpoint/2010/main" val="2819714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a:extLst>
              <a:ext uri="{FF2B5EF4-FFF2-40B4-BE49-F238E27FC236}">
                <a16:creationId xmlns:a16="http://schemas.microsoft.com/office/drawing/2014/main" id="{9EF36A5B-8ACC-BA4F-B990-84A460F039C0}"/>
              </a:ext>
            </a:extLst>
          </p:cNvPr>
          <p:cNvPicPr>
            <a:picLocks noGrp="1" noChangeAspect="1"/>
          </p:cNvPicPr>
          <p:nvPr>
            <p:ph idx="1"/>
          </p:nvPr>
        </p:nvPicPr>
        <p:blipFill>
          <a:blip r:embed="rId2"/>
          <a:stretch>
            <a:fillRect/>
          </a:stretch>
        </p:blipFill>
        <p:spPr>
          <a:xfrm>
            <a:off x="2519340" y="857250"/>
            <a:ext cx="6658253" cy="5143500"/>
          </a:xfrm>
          <a:prstGeom prst="rect">
            <a:avLst/>
          </a:prstGeom>
        </p:spPr>
      </p:pic>
      <p:pic>
        <p:nvPicPr>
          <p:cNvPr id="8" name="Picture 3" descr="A close up of a logo&#10;&#10;Description generated with high confidence">
            <a:extLst>
              <a:ext uri="{FF2B5EF4-FFF2-40B4-BE49-F238E27FC236}">
                <a16:creationId xmlns:a16="http://schemas.microsoft.com/office/drawing/2014/main" id="{7108FCD1-F40C-854B-AD5B-FC9FFFDA5C77}"/>
              </a:ext>
            </a:extLst>
          </p:cNvPr>
          <p:cNvPicPr>
            <a:picLocks noChangeAspect="1"/>
          </p:cNvPicPr>
          <p:nvPr/>
        </p:nvPicPr>
        <p:blipFill>
          <a:blip r:embed="rId3"/>
          <a:stretch>
            <a:fillRect/>
          </a:stretch>
        </p:blipFill>
        <p:spPr>
          <a:xfrm>
            <a:off x="7144001" y="3193390"/>
            <a:ext cx="145572" cy="134789"/>
          </a:xfrm>
          <a:prstGeom prst="rect">
            <a:avLst/>
          </a:prstGeom>
        </p:spPr>
      </p:pic>
      <p:pic>
        <p:nvPicPr>
          <p:cNvPr id="10" name="Picture 3" descr="A close up of a logo&#10;&#10;Description generated with high confidence">
            <a:extLst>
              <a:ext uri="{FF2B5EF4-FFF2-40B4-BE49-F238E27FC236}">
                <a16:creationId xmlns:a16="http://schemas.microsoft.com/office/drawing/2014/main" id="{71709991-E095-754C-AABA-080D32D69928}"/>
              </a:ext>
            </a:extLst>
          </p:cNvPr>
          <p:cNvPicPr>
            <a:picLocks noChangeAspect="1"/>
          </p:cNvPicPr>
          <p:nvPr/>
        </p:nvPicPr>
        <p:blipFill>
          <a:blip r:embed="rId3"/>
          <a:stretch>
            <a:fillRect/>
          </a:stretch>
        </p:blipFill>
        <p:spPr>
          <a:xfrm>
            <a:off x="7715501" y="5285080"/>
            <a:ext cx="145572" cy="134789"/>
          </a:xfrm>
          <a:prstGeom prst="rect">
            <a:avLst/>
          </a:prstGeom>
        </p:spPr>
      </p:pic>
      <p:pic>
        <p:nvPicPr>
          <p:cNvPr id="12" name="Picture 3" descr="A close up of a logo&#10;&#10;Description generated with high confidence">
            <a:extLst>
              <a:ext uri="{FF2B5EF4-FFF2-40B4-BE49-F238E27FC236}">
                <a16:creationId xmlns:a16="http://schemas.microsoft.com/office/drawing/2014/main" id="{3CA9F4DA-305D-7948-9FAA-B4B3482DD027}"/>
              </a:ext>
            </a:extLst>
          </p:cNvPr>
          <p:cNvPicPr>
            <a:picLocks noChangeAspect="1"/>
          </p:cNvPicPr>
          <p:nvPr/>
        </p:nvPicPr>
        <p:blipFill>
          <a:blip r:embed="rId3"/>
          <a:stretch>
            <a:fillRect/>
          </a:stretch>
        </p:blipFill>
        <p:spPr>
          <a:xfrm>
            <a:off x="6134216" y="3125996"/>
            <a:ext cx="145572" cy="134789"/>
          </a:xfrm>
          <a:prstGeom prst="rect">
            <a:avLst/>
          </a:prstGeom>
        </p:spPr>
      </p:pic>
      <p:pic>
        <p:nvPicPr>
          <p:cNvPr id="13" name="Picture 3" descr="A close up of a logo&#10;&#10;Description generated with high confidence">
            <a:extLst>
              <a:ext uri="{FF2B5EF4-FFF2-40B4-BE49-F238E27FC236}">
                <a16:creationId xmlns:a16="http://schemas.microsoft.com/office/drawing/2014/main" id="{D9EDC24F-849A-4C41-89D5-819DF94A185C}"/>
              </a:ext>
            </a:extLst>
          </p:cNvPr>
          <p:cNvPicPr>
            <a:picLocks noChangeAspect="1"/>
          </p:cNvPicPr>
          <p:nvPr/>
        </p:nvPicPr>
        <p:blipFill>
          <a:blip r:embed="rId3"/>
          <a:stretch>
            <a:fillRect/>
          </a:stretch>
        </p:blipFill>
        <p:spPr>
          <a:xfrm>
            <a:off x="4492241" y="3058601"/>
            <a:ext cx="145572" cy="134789"/>
          </a:xfrm>
          <a:prstGeom prst="rect">
            <a:avLst/>
          </a:prstGeom>
        </p:spPr>
      </p:pic>
      <p:pic>
        <p:nvPicPr>
          <p:cNvPr id="14" name="Picture 3" descr="A close up of a logo&#10;&#10;Description generated with high confidence">
            <a:extLst>
              <a:ext uri="{FF2B5EF4-FFF2-40B4-BE49-F238E27FC236}">
                <a16:creationId xmlns:a16="http://schemas.microsoft.com/office/drawing/2014/main" id="{3AD63E30-153C-CA40-BCE5-ADFC65E0D872}"/>
              </a:ext>
            </a:extLst>
          </p:cNvPr>
          <p:cNvPicPr>
            <a:picLocks noChangeAspect="1"/>
          </p:cNvPicPr>
          <p:nvPr/>
        </p:nvPicPr>
        <p:blipFill>
          <a:blip r:embed="rId3"/>
          <a:stretch>
            <a:fillRect/>
          </a:stretch>
        </p:blipFill>
        <p:spPr>
          <a:xfrm>
            <a:off x="5326631" y="3822040"/>
            <a:ext cx="145572" cy="134789"/>
          </a:xfrm>
          <a:prstGeom prst="rect">
            <a:avLst/>
          </a:prstGeom>
        </p:spPr>
      </p:pic>
      <p:sp>
        <p:nvSpPr>
          <p:cNvPr id="5" name="TextBox 4">
            <a:extLst>
              <a:ext uri="{FF2B5EF4-FFF2-40B4-BE49-F238E27FC236}">
                <a16:creationId xmlns:a16="http://schemas.microsoft.com/office/drawing/2014/main" id="{71581F16-1689-BE4D-802F-786F2F004F2D}"/>
              </a:ext>
            </a:extLst>
          </p:cNvPr>
          <p:cNvSpPr txBox="1"/>
          <p:nvPr/>
        </p:nvSpPr>
        <p:spPr>
          <a:xfrm>
            <a:off x="9177592" y="2355629"/>
            <a:ext cx="1238948" cy="2377574"/>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5 Camp Abilities </a:t>
            </a:r>
            <a:r>
              <a:rPr lang="en-US" sz="1350" b="1" dirty="0">
                <a:solidFill>
                  <a:srgbClr val="FF0000"/>
                </a:solidFill>
                <a:latin typeface="Arial" panose="020B0604020202020204" pitchFamily="34" charset="0"/>
                <a:cs typeface="Arial" panose="020B0604020202020204" pitchFamily="34" charset="0"/>
              </a:rPr>
              <a:t>programs</a:t>
            </a:r>
            <a:r>
              <a:rPr lang="en-US" sz="1350" b="1" dirty="0">
                <a:latin typeface="Arial" panose="020B0604020202020204" pitchFamily="34" charset="0"/>
                <a:cs typeface="Arial" panose="020B0604020202020204" pitchFamily="34" charset="0"/>
              </a:rPr>
              <a:t> in NY State: </a:t>
            </a:r>
          </a:p>
          <a:p>
            <a:pPr algn="ctr"/>
            <a:endParaRPr lang="en-US" sz="1350" b="1" dirty="0">
              <a:latin typeface="Arial" panose="020B0604020202020204" pitchFamily="34" charset="0"/>
              <a:cs typeface="Arial" panose="020B0604020202020204" pitchFamily="34" charset="0"/>
            </a:endParaRPr>
          </a:p>
          <a:p>
            <a:pPr algn="ctr"/>
            <a:r>
              <a:rPr lang="en-US" sz="1350" b="1" dirty="0">
                <a:latin typeface="Arial" panose="020B0604020202020204" pitchFamily="34" charset="0"/>
                <a:cs typeface="Arial" panose="020B0604020202020204" pitchFamily="34" charset="0"/>
              </a:rPr>
              <a:t>Saratoga</a:t>
            </a:r>
          </a:p>
          <a:p>
            <a:pPr algn="ctr"/>
            <a:r>
              <a:rPr lang="en-US" sz="1350" b="1" dirty="0">
                <a:latin typeface="Arial" panose="020B0604020202020204" pitchFamily="34" charset="0"/>
                <a:cs typeface="Arial" panose="020B0604020202020204" pitchFamily="34" charset="0"/>
              </a:rPr>
              <a:t>Brockport</a:t>
            </a:r>
          </a:p>
          <a:p>
            <a:pPr algn="ctr"/>
            <a:r>
              <a:rPr lang="en-US" sz="1350" b="1" dirty="0">
                <a:latin typeface="Arial" panose="020B0604020202020204" pitchFamily="34" charset="0"/>
                <a:cs typeface="Arial" panose="020B0604020202020204" pitchFamily="34" charset="0"/>
              </a:rPr>
              <a:t>Utica</a:t>
            </a:r>
          </a:p>
          <a:p>
            <a:pPr algn="ctr"/>
            <a:r>
              <a:rPr lang="en-US" sz="1350" b="1" dirty="0">
                <a:latin typeface="Arial" panose="020B0604020202020204" pitchFamily="34" charset="0"/>
                <a:cs typeface="Arial" panose="020B0604020202020204" pitchFamily="34" charset="0"/>
              </a:rPr>
              <a:t>Badger (Ithaca)</a:t>
            </a:r>
          </a:p>
          <a:p>
            <a:pPr algn="ctr"/>
            <a:r>
              <a:rPr lang="en-US" sz="1350" b="1" dirty="0">
                <a:latin typeface="Arial" panose="020B0604020202020204" pitchFamily="34" charset="0"/>
                <a:cs typeface="Arial" panose="020B0604020202020204" pitchFamily="34" charset="0"/>
              </a:rPr>
              <a:t>Long Island </a:t>
            </a:r>
          </a:p>
        </p:txBody>
      </p:sp>
    </p:spTree>
    <p:extLst>
      <p:ext uri="{BB962C8B-B14F-4D97-AF65-F5344CB8AC3E}">
        <p14:creationId xmlns:p14="http://schemas.microsoft.com/office/powerpoint/2010/main" val="1037011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8293" y="221851"/>
            <a:ext cx="6965222" cy="1092600"/>
          </a:xfrm>
        </p:spPr>
        <p:txBody>
          <a:bodyPr>
            <a:normAutofit fontScale="90000"/>
          </a:bodyPr>
          <a:lstStyle/>
          <a:p>
            <a:r>
              <a:rPr lang="en-US" dirty="0"/>
              <a:t>Marla </a:t>
            </a:r>
            <a:r>
              <a:rPr lang="en-US" dirty="0" err="1"/>
              <a:t>Runyan</a:t>
            </a:r>
            <a:r>
              <a:rPr lang="en-US" dirty="0"/>
              <a:t> Olympian 2000,2004</a:t>
            </a:r>
          </a:p>
        </p:txBody>
      </p:sp>
      <p:pic>
        <p:nvPicPr>
          <p:cNvPr id="4" name="Picture 3"/>
          <p:cNvPicPr>
            <a:picLocks noChangeAspect="1"/>
          </p:cNvPicPr>
          <p:nvPr/>
        </p:nvPicPr>
        <p:blipFill>
          <a:blip r:embed="rId2"/>
          <a:stretch>
            <a:fillRect/>
          </a:stretch>
        </p:blipFill>
        <p:spPr>
          <a:xfrm>
            <a:off x="4774996" y="1428752"/>
            <a:ext cx="3736400" cy="5207397"/>
          </a:xfrm>
          <a:prstGeom prst="rect">
            <a:avLst/>
          </a:prstGeom>
        </p:spPr>
      </p:pic>
      <p:sp>
        <p:nvSpPr>
          <p:cNvPr id="3" name="TextBox 2">
            <a:extLst>
              <a:ext uri="{FF2B5EF4-FFF2-40B4-BE49-F238E27FC236}">
                <a16:creationId xmlns:a16="http://schemas.microsoft.com/office/drawing/2014/main" id="{9958D6B9-569E-4A4C-8DA5-5D7BD34098A4}"/>
              </a:ext>
            </a:extLst>
          </p:cNvPr>
          <p:cNvSpPr txBox="1"/>
          <p:nvPr/>
        </p:nvSpPr>
        <p:spPr>
          <a:xfrm>
            <a:off x="930850" y="3943351"/>
            <a:ext cx="3736400" cy="646331"/>
          </a:xfrm>
          <a:prstGeom prst="rect">
            <a:avLst/>
          </a:prstGeom>
          <a:noFill/>
        </p:spPr>
        <p:txBody>
          <a:bodyPr wrap="square" rtlCol="0">
            <a:spAutoFit/>
          </a:bodyPr>
          <a:lstStyle/>
          <a:p>
            <a:r>
              <a:rPr lang="en-US" b="1" dirty="0"/>
              <a:t>Marla Runyan after a race with her arms up in victory</a:t>
            </a:r>
          </a:p>
        </p:txBody>
      </p:sp>
    </p:spTree>
    <p:extLst>
      <p:ext uri="{BB962C8B-B14F-4D97-AF65-F5344CB8AC3E}">
        <p14:creationId xmlns:p14="http://schemas.microsoft.com/office/powerpoint/2010/main" val="441046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3D59-EA75-2444-8447-B21BDE4EB2E9}"/>
              </a:ext>
            </a:extLst>
          </p:cNvPr>
          <p:cNvSpPr>
            <a:spLocks noGrp="1"/>
          </p:cNvSpPr>
          <p:nvPr>
            <p:ph type="title"/>
          </p:nvPr>
        </p:nvSpPr>
        <p:spPr>
          <a:xfrm>
            <a:off x="1981200" y="152718"/>
            <a:ext cx="7619999" cy="868666"/>
          </a:xfrm>
        </p:spPr>
        <p:txBody>
          <a:bodyPr/>
          <a:lstStyle/>
          <a:p>
            <a:r>
              <a:rPr lang="en-US" dirty="0"/>
              <a:t>Camp Abilities Ghana</a:t>
            </a:r>
          </a:p>
        </p:txBody>
      </p:sp>
      <p:sp>
        <p:nvSpPr>
          <p:cNvPr id="3" name="Content Placeholder 2">
            <a:extLst>
              <a:ext uri="{FF2B5EF4-FFF2-40B4-BE49-F238E27FC236}">
                <a16:creationId xmlns:a16="http://schemas.microsoft.com/office/drawing/2014/main" id="{0572FA17-90C2-384C-BC0F-1934259904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0C43BD6-9D11-0249-8563-A7FE7791F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1144034"/>
            <a:ext cx="7620001" cy="5713967"/>
          </a:xfrm>
          <a:prstGeom prst="rect">
            <a:avLst/>
          </a:prstGeom>
        </p:spPr>
      </p:pic>
    </p:spTree>
    <p:extLst>
      <p:ext uri="{BB962C8B-B14F-4D97-AF65-F5344CB8AC3E}">
        <p14:creationId xmlns:p14="http://schemas.microsoft.com/office/powerpoint/2010/main" val="2905387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United States Association for Blind Athletes</a:t>
            </a:r>
          </a:p>
        </p:txBody>
      </p:sp>
      <p:sp>
        <p:nvSpPr>
          <p:cNvPr id="5" name="AutoShape 2" descr="mage result for USABA"/>
          <p:cNvSpPr>
            <a:spLocks noChangeAspect="1" noChangeArrowheads="1"/>
          </p:cNvSpPr>
          <p:nvPr/>
        </p:nvSpPr>
        <p:spPr bwMode="auto">
          <a:xfrm>
            <a:off x="0" y="0"/>
            <a:ext cx="636270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584" name="Picture 8" descr="mage result for USA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3071446"/>
            <a:ext cx="63627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232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718"/>
            <a:ext cx="7848600" cy="1371600"/>
          </a:xfrm>
        </p:spPr>
        <p:txBody>
          <a:bodyPr/>
          <a:lstStyle/>
          <a:p>
            <a:r>
              <a:rPr lang="en-US"/>
              <a:t>Inclusive Sports Video series</a:t>
            </a:r>
          </a:p>
        </p:txBody>
      </p:sp>
      <p:sp>
        <p:nvSpPr>
          <p:cNvPr id="3" name="Content Placeholder 2"/>
          <p:cNvSpPr>
            <a:spLocks noGrp="1"/>
          </p:cNvSpPr>
          <p:nvPr>
            <p:ph idx="1"/>
          </p:nvPr>
        </p:nvSpPr>
        <p:spPr>
          <a:xfrm>
            <a:off x="630195" y="1359243"/>
            <a:ext cx="8971005" cy="4766921"/>
          </a:xfrm>
        </p:spPr>
        <p:txBody>
          <a:bodyPr>
            <a:normAutofit fontScale="77500" lnSpcReduction="20000"/>
          </a:bodyPr>
          <a:lstStyle/>
          <a:p>
            <a:r>
              <a:rPr lang="en-US" dirty="0"/>
              <a:t>Cross Country (2017)</a:t>
            </a:r>
          </a:p>
          <a:p>
            <a:r>
              <a:rPr lang="en-US" dirty="0"/>
              <a:t>Track and Field (2017)</a:t>
            </a:r>
          </a:p>
          <a:p>
            <a:r>
              <a:rPr lang="en-US" dirty="0"/>
              <a:t>Swimming (2017)</a:t>
            </a:r>
          </a:p>
          <a:p>
            <a:r>
              <a:rPr lang="en-US" dirty="0"/>
              <a:t>Wrestling (2018)</a:t>
            </a:r>
          </a:p>
          <a:p>
            <a:r>
              <a:rPr lang="en-US" dirty="0"/>
              <a:t>Soccer (2018)</a:t>
            </a:r>
          </a:p>
          <a:p>
            <a:r>
              <a:rPr lang="en-US" dirty="0"/>
              <a:t>Basketball (2018)</a:t>
            </a:r>
          </a:p>
          <a:p>
            <a:r>
              <a:rPr lang="en-US" dirty="0"/>
              <a:t>Tennis (2019)</a:t>
            </a:r>
          </a:p>
          <a:p>
            <a:r>
              <a:rPr lang="en-US" dirty="0"/>
              <a:t>Beep baseball &amp; kickball (2019)</a:t>
            </a:r>
          </a:p>
          <a:p>
            <a:r>
              <a:rPr lang="en-US" dirty="0"/>
              <a:t>Volleyball (2019)</a:t>
            </a:r>
          </a:p>
          <a:p>
            <a:endParaRPr lang="en-US" dirty="0"/>
          </a:p>
          <a:p>
            <a:r>
              <a:rPr lang="en-US" dirty="0" err="1">
                <a:hlinkClick r:id="rId2"/>
              </a:rPr>
              <a:t>www.campabilities</a:t>
            </a:r>
            <a:r>
              <a:rPr lang="en-US" dirty="0" err="1"/>
              <a:t>.org</a:t>
            </a:r>
            <a:r>
              <a:rPr lang="en-US" dirty="0"/>
              <a:t> under Instructional </a:t>
            </a:r>
          </a:p>
          <a:p>
            <a:r>
              <a:rPr lang="en-US" dirty="0"/>
              <a:t>Materials</a:t>
            </a:r>
          </a:p>
        </p:txBody>
      </p:sp>
      <p:pic>
        <p:nvPicPr>
          <p:cNvPr id="1026" name="Picture 2" descr="A group of people playing baseball on a basketball court.&#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1239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A group of people being filmed playing tennis on a tennis cou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952" y="3896995"/>
            <a:ext cx="3506048" cy="262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048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415D6-9EAA-2345-9C49-94FBFFF16C07}"/>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9BE7526F-D3EF-EC44-BAFA-64964D9BF18F}"/>
              </a:ext>
            </a:extLst>
          </p:cNvPr>
          <p:cNvSpPr>
            <a:spLocks noGrp="1"/>
          </p:cNvSpPr>
          <p:nvPr>
            <p:ph idx="1"/>
          </p:nvPr>
        </p:nvSpPr>
        <p:spPr/>
        <p:txBody>
          <a:bodyPr/>
          <a:lstStyle/>
          <a:p>
            <a:r>
              <a:rPr lang="en-US" dirty="0" err="1"/>
              <a:t>www.aph.org</a:t>
            </a:r>
            <a:r>
              <a:rPr lang="en-US" dirty="0"/>
              <a:t>/</a:t>
            </a:r>
            <a:r>
              <a:rPr lang="en-US" dirty="0" err="1"/>
              <a:t>pe</a:t>
            </a:r>
            <a:r>
              <a:rPr lang="en-US" dirty="0"/>
              <a:t>/products</a:t>
            </a:r>
          </a:p>
          <a:p>
            <a:r>
              <a:rPr lang="en-US" dirty="0">
                <a:hlinkClick r:id="rId2"/>
              </a:rPr>
              <a:t>www.campabilities.org</a:t>
            </a:r>
            <a:endParaRPr lang="en-US" dirty="0"/>
          </a:p>
          <a:p>
            <a:r>
              <a:rPr lang="en-US" dirty="0"/>
              <a:t>	Books</a:t>
            </a:r>
          </a:p>
          <a:p>
            <a:r>
              <a:rPr lang="en-US" dirty="0"/>
              <a:t>	Videos</a:t>
            </a:r>
          </a:p>
          <a:p>
            <a:r>
              <a:rPr lang="en-US" dirty="0"/>
              <a:t>	Tip sheets</a:t>
            </a:r>
          </a:p>
          <a:p>
            <a:r>
              <a:rPr lang="en-US" dirty="0"/>
              <a:t>	Power points</a:t>
            </a:r>
          </a:p>
          <a:p>
            <a:r>
              <a:rPr lang="en-US" dirty="0"/>
              <a:t>	Checklists and assessments</a:t>
            </a:r>
          </a:p>
          <a:p>
            <a:endParaRPr lang="en-US" dirty="0"/>
          </a:p>
          <a:p>
            <a:endParaRPr lang="en-US" dirty="0"/>
          </a:p>
        </p:txBody>
      </p:sp>
    </p:spTree>
    <p:extLst>
      <p:ext uri="{BB962C8B-B14F-4D97-AF65-F5344CB8AC3E}">
        <p14:creationId xmlns:p14="http://schemas.microsoft.com/office/powerpoint/2010/main" val="3788180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AB18D59-9EEB-E341-865D-97686CEF385C}"/>
              </a:ext>
            </a:extLst>
          </p:cNvPr>
          <p:cNvSpPr>
            <a:spLocks noGrp="1" noChangeArrowheads="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tlCol="0">
            <a:normAutofit/>
            <a:scene3d>
              <a:camera prst="orthographicFront"/>
              <a:lightRig rig="soft" dir="t"/>
            </a:scene3d>
          </a:bodyPr>
          <a:lstStyle/>
          <a:p>
            <a:pPr>
              <a:defRPr/>
            </a:pPr>
            <a:r>
              <a:rPr lang="en-US" dirty="0">
                <a:ea typeface="+mj-ea"/>
                <a:cs typeface="+mj-cs"/>
              </a:rPr>
              <a:t>Instructional web sites</a:t>
            </a:r>
          </a:p>
        </p:txBody>
      </p:sp>
      <p:sp>
        <p:nvSpPr>
          <p:cNvPr id="62466" name="Rectangle 3">
            <a:extLst>
              <a:ext uri="{FF2B5EF4-FFF2-40B4-BE49-F238E27FC236}">
                <a16:creationId xmlns:a16="http://schemas.microsoft.com/office/drawing/2014/main" id="{6E3BC01F-7003-E940-A10E-07A23260F8A0}"/>
              </a:ext>
            </a:extLst>
          </p:cNvPr>
          <p:cNvSpPr>
            <a:spLocks noGrp="1" noChangeArrowheads="1"/>
          </p:cNvSpPr>
          <p:nvPr>
            <p:ph idx="1"/>
          </p:nvPr>
        </p:nvSpPr>
        <p:spPr>
          <a:xfrm>
            <a:off x="506627" y="1544595"/>
            <a:ext cx="9039639" cy="5038767"/>
          </a:xfrm>
        </p:spPr>
        <p:txBody>
          <a:bodyPr>
            <a:normAutofit/>
          </a:bodyPr>
          <a:lstStyle/>
          <a:p>
            <a:pPr>
              <a:lnSpc>
                <a:spcPct val="80000"/>
              </a:lnSpc>
            </a:pPr>
            <a:endParaRPr lang="en-US" altLang="en-US" sz="2250" dirty="0">
              <a:latin typeface="Lucida Sans Unicode" panose="020B0602030504020204" pitchFamily="34" charset="0"/>
              <a:ea typeface="ＭＳ Ｐゴシック" panose="020B0600070205080204" pitchFamily="34" charset="-128"/>
            </a:endParaRPr>
          </a:p>
          <a:p>
            <a:pPr eaLnBrk="1" hangingPunct="1">
              <a:lnSpc>
                <a:spcPct val="80000"/>
              </a:lnSpc>
            </a:pPr>
            <a:r>
              <a:rPr lang="en-US" altLang="en-US" sz="2250" dirty="0">
                <a:latin typeface="Lucida Sans Unicode" panose="020B0602030504020204" pitchFamily="34" charset="0"/>
                <a:ea typeface="ＭＳ Ｐゴシック" panose="020B0600070205080204" pitchFamily="34" charset="-128"/>
              </a:rPr>
              <a:t>Camp Abilities </a:t>
            </a:r>
            <a:r>
              <a:rPr lang="en-US" altLang="en-US" sz="2250" dirty="0">
                <a:latin typeface="Lucida Sans Unicode" panose="020B0602030504020204" pitchFamily="34" charset="0"/>
                <a:ea typeface="ＭＳ Ｐゴシック" panose="020B0600070205080204" pitchFamily="34" charset="-128"/>
                <a:hlinkClick r:id="rId2"/>
              </a:rPr>
              <a:t>www.campabilities.org</a:t>
            </a:r>
            <a:endParaRPr lang="en-US" altLang="en-US" sz="2250" dirty="0">
              <a:latin typeface="Lucida Sans Unicode" panose="020B0602030504020204" pitchFamily="34" charset="0"/>
              <a:ea typeface="ＭＳ Ｐゴシック" panose="020B0600070205080204" pitchFamily="34" charset="-128"/>
            </a:endParaRPr>
          </a:p>
          <a:p>
            <a:pPr lvl="1" eaLnBrk="1" hangingPunct="1">
              <a:lnSpc>
                <a:spcPct val="80000"/>
              </a:lnSpc>
            </a:pPr>
            <a:r>
              <a:rPr lang="en-US" altLang="en-US" sz="1650" dirty="0">
                <a:latin typeface="Lucida Sans Unicode" panose="020B0602030504020204" pitchFamily="34" charset="0"/>
                <a:ea typeface="ＭＳ Ｐゴシック" panose="020B0600070205080204" pitchFamily="34" charset="-128"/>
              </a:rPr>
              <a:t>Videos: </a:t>
            </a:r>
            <a:r>
              <a:rPr lang="en-US" altLang="en-US" sz="1950" dirty="0">
                <a:latin typeface="Lucida Sans Unicode" panose="020B0602030504020204" pitchFamily="34" charset="0"/>
                <a:ea typeface="ＭＳ Ｐゴシック" panose="020B0600070205080204" pitchFamily="34" charset="-128"/>
              </a:rPr>
              <a:t>“I Feel Included When”… video on </a:t>
            </a:r>
            <a:r>
              <a:rPr lang="en-US" altLang="en-US" sz="1950" dirty="0" err="1">
                <a:latin typeface="Lucida Sans Unicode" panose="020B0602030504020204" pitchFamily="34" charset="0"/>
                <a:ea typeface="ＭＳ Ｐゴシック" panose="020B0600070205080204" pitchFamily="34" charset="-128"/>
              </a:rPr>
              <a:t>Youtube</a:t>
            </a:r>
            <a:endParaRPr lang="en-US" altLang="en-US" sz="1950" dirty="0">
              <a:latin typeface="Lucida Sans Unicode" panose="020B0602030504020204" pitchFamily="34" charset="0"/>
              <a:ea typeface="ＭＳ Ｐゴシック" panose="020B0600070205080204" pitchFamily="34" charset="-128"/>
            </a:endParaRPr>
          </a:p>
          <a:p>
            <a:pPr lvl="1" eaLnBrk="1" hangingPunct="1">
              <a:lnSpc>
                <a:spcPct val="80000"/>
              </a:lnSpc>
            </a:pPr>
            <a:r>
              <a:rPr lang="en-US" altLang="en-US" sz="1950" dirty="0">
                <a:latin typeface="Lucida Sans Unicode" panose="020B0602030504020204" pitchFamily="34" charset="0"/>
                <a:ea typeface="ＭＳ Ｐゴシック" panose="020B0600070205080204" pitchFamily="34" charset="-128"/>
              </a:rPr>
              <a:t>Inclusion series Instructional videos</a:t>
            </a:r>
          </a:p>
          <a:p>
            <a:pPr lvl="1" eaLnBrk="1" hangingPunct="1">
              <a:lnSpc>
                <a:spcPct val="80000"/>
              </a:lnSpc>
            </a:pPr>
            <a:endParaRPr lang="en-US" altLang="en-US" sz="1950" dirty="0">
              <a:latin typeface="Lucida Sans Unicode" panose="020B0602030504020204" pitchFamily="34" charset="0"/>
              <a:ea typeface="ＭＳ Ｐゴシック" panose="020B0600070205080204" pitchFamily="34" charset="-128"/>
            </a:endParaRPr>
          </a:p>
          <a:p>
            <a:pPr eaLnBrk="1" hangingPunct="1">
              <a:lnSpc>
                <a:spcPct val="80000"/>
              </a:lnSpc>
            </a:pPr>
            <a:r>
              <a:rPr lang="en-US" altLang="en-US" sz="2250" dirty="0">
                <a:latin typeface="Lucida Sans Unicode" panose="020B0602030504020204" pitchFamily="34" charset="0"/>
                <a:ea typeface="ＭＳ Ｐゴシック" panose="020B0600070205080204" pitchFamily="34" charset="-128"/>
              </a:rPr>
              <a:t>USABA </a:t>
            </a:r>
            <a:r>
              <a:rPr lang="en-US" altLang="en-US" sz="2250" dirty="0" err="1">
                <a:latin typeface="Lucida Sans Unicode" panose="020B0602030504020204" pitchFamily="34" charset="0"/>
                <a:ea typeface="ＭＳ Ｐゴシック" panose="020B0600070205080204" pitchFamily="34" charset="-128"/>
              </a:rPr>
              <a:t>www.usaba.org</a:t>
            </a:r>
            <a:endParaRPr lang="en-US" altLang="en-US" sz="2250" dirty="0">
              <a:latin typeface="Lucida Sans Unicode" panose="020B0602030504020204" pitchFamily="34" charset="0"/>
              <a:ea typeface="ＭＳ Ｐゴシック" panose="020B0600070205080204" pitchFamily="34" charset="-128"/>
            </a:endParaRPr>
          </a:p>
          <a:p>
            <a:pPr eaLnBrk="1" hangingPunct="1">
              <a:lnSpc>
                <a:spcPct val="80000"/>
              </a:lnSpc>
            </a:pPr>
            <a:r>
              <a:rPr lang="en-US" altLang="en-US" sz="2250" dirty="0">
                <a:latin typeface="Lucida Sans Unicode" panose="020B0602030504020204" pitchFamily="34" charset="0"/>
                <a:ea typeface="ＭＳ Ｐゴシック" panose="020B0600070205080204" pitchFamily="34" charset="-128"/>
              </a:rPr>
              <a:t>Texas School for the Blind (</a:t>
            </a:r>
            <a:r>
              <a:rPr lang="en-US" altLang="en-US" sz="2250" dirty="0" err="1">
                <a:latin typeface="Lucida Sans Unicode" panose="020B0602030504020204" pitchFamily="34" charset="0"/>
                <a:ea typeface="ＭＳ Ｐゴシック" panose="020B0600070205080204" pitchFamily="34" charset="-128"/>
              </a:rPr>
              <a:t>TSBVI.org</a:t>
            </a:r>
            <a:r>
              <a:rPr lang="en-US" altLang="en-US" sz="2250" dirty="0">
                <a:latin typeface="Lucida Sans Unicode" panose="020B0602030504020204" pitchFamily="34" charset="0"/>
                <a:ea typeface="ＭＳ Ｐゴシック" panose="020B0600070205080204" pitchFamily="34" charset="-128"/>
              </a:rPr>
              <a:t>)</a:t>
            </a:r>
          </a:p>
          <a:p>
            <a:pPr>
              <a:lnSpc>
                <a:spcPct val="80000"/>
              </a:lnSpc>
            </a:pPr>
            <a:endParaRPr lang="en-US" altLang="en-US" sz="2250" dirty="0">
              <a:latin typeface="Lucida Sans Unicode" panose="020B0602030504020204" pitchFamily="34" charset="0"/>
              <a:ea typeface="ＭＳ Ｐゴシック" panose="020B0600070205080204" pitchFamily="34" charset="-128"/>
            </a:endParaRPr>
          </a:p>
          <a:p>
            <a:pPr eaLnBrk="1" hangingPunct="1">
              <a:lnSpc>
                <a:spcPct val="80000"/>
              </a:lnSpc>
              <a:buFont typeface="Wingdings" pitchFamily="2" charset="2"/>
              <a:buNone/>
            </a:pPr>
            <a:r>
              <a:rPr lang="en-US" altLang="en-US" sz="2250" dirty="0" err="1">
                <a:latin typeface="Lucida Sans Unicode" panose="020B0602030504020204" pitchFamily="34" charset="0"/>
                <a:ea typeface="ＭＳ Ｐゴシック" panose="020B0600070205080204" pitchFamily="34" charset="-128"/>
              </a:rPr>
              <a:t>APH.org</a:t>
            </a:r>
            <a:endParaRPr lang="en-US" altLang="en-US" sz="2250" dirty="0">
              <a:latin typeface="Lucida Sans Unicode" panose="020B0602030504020204" pitchFamily="34" charset="0"/>
              <a:ea typeface="ＭＳ Ｐゴシック" panose="020B0600070205080204" pitchFamily="34" charset="-128"/>
            </a:endParaRPr>
          </a:p>
          <a:p>
            <a:pPr eaLnBrk="1" hangingPunct="1">
              <a:lnSpc>
                <a:spcPct val="80000"/>
              </a:lnSpc>
              <a:buFont typeface="Wingdings" pitchFamily="2" charset="2"/>
              <a:buNone/>
            </a:pPr>
            <a:r>
              <a:rPr lang="en-US" altLang="en-US" sz="2250" dirty="0">
                <a:latin typeface="Lucida Sans Unicode" panose="020B0602030504020204" pitchFamily="34" charset="0"/>
                <a:ea typeface="ＭＳ Ｐゴシック" panose="020B0600070205080204" pitchFamily="34" charset="-128"/>
              </a:rPr>
              <a:t>	videos, books, products, curricula</a:t>
            </a:r>
          </a:p>
        </p:txBody>
      </p:sp>
    </p:spTree>
    <p:extLst>
      <p:ext uri="{BB962C8B-B14F-4D97-AF65-F5344CB8AC3E}">
        <p14:creationId xmlns:p14="http://schemas.microsoft.com/office/powerpoint/2010/main" val="365142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2BED6F-1B99-E04A-9D67-B85297899698}"/>
              </a:ext>
            </a:extLst>
          </p:cNvPr>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tlCol="0">
            <a:normAutofit/>
            <a:scene3d>
              <a:camera prst="orthographicFront"/>
              <a:lightRig rig="soft" dir="t"/>
            </a:scene3d>
          </a:bodyPr>
          <a:lstStyle/>
          <a:p>
            <a:pPr>
              <a:defRPr/>
            </a:pPr>
            <a:r>
              <a:rPr lang="en-US">
                <a:ea typeface="+mj-ea"/>
                <a:cs typeface="+mj-cs"/>
              </a:rPr>
              <a:t>Other equipment</a:t>
            </a:r>
            <a:endParaRPr lang="en-US" dirty="0">
              <a:ea typeface="+mj-ea"/>
              <a:cs typeface="+mj-cs"/>
            </a:endParaRPr>
          </a:p>
        </p:txBody>
      </p:sp>
      <p:sp>
        <p:nvSpPr>
          <p:cNvPr id="63490" name="Content Placeholder 1">
            <a:extLst>
              <a:ext uri="{FF2B5EF4-FFF2-40B4-BE49-F238E27FC236}">
                <a16:creationId xmlns:a16="http://schemas.microsoft.com/office/drawing/2014/main" id="{0B00AC31-345A-AF48-972B-EAE34AF84282}"/>
              </a:ext>
            </a:extLst>
          </p:cNvPr>
          <p:cNvSpPr>
            <a:spLocks noGrp="1"/>
          </p:cNvSpPr>
          <p:nvPr>
            <p:ph idx="1"/>
          </p:nvPr>
        </p:nvSpPr>
        <p:spPr/>
        <p:txBody>
          <a:bodyPr/>
          <a:lstStyle/>
          <a:p>
            <a:pPr eaLnBrk="1" hangingPunct="1">
              <a:lnSpc>
                <a:spcPct val="90000"/>
              </a:lnSpc>
            </a:pPr>
            <a:r>
              <a:rPr lang="en-US" altLang="en-US" sz="2250">
                <a:latin typeface="Lucida Sans Unicode" panose="020B0602030504020204" pitchFamily="34" charset="0"/>
                <a:ea typeface="ＭＳ Ｐゴシック" panose="020B0600070205080204" pitchFamily="34" charset="-128"/>
                <a:hlinkClick r:id="rId2"/>
              </a:rPr>
              <a:t>www.glowproducts.com-everythi</a:t>
            </a:r>
            <a:r>
              <a:rPr lang="en-US" altLang="en-US" sz="2250">
                <a:latin typeface="Lucida Sans Unicode" panose="020B0602030504020204" pitchFamily="34" charset="0"/>
                <a:ea typeface="ＭＳ Ｐゴシック" panose="020B0600070205080204" pitchFamily="34" charset="-128"/>
              </a:rPr>
              <a:t>ng that glows including frisbees</a:t>
            </a:r>
          </a:p>
          <a:p>
            <a:pPr eaLnBrk="1" hangingPunct="1">
              <a:lnSpc>
                <a:spcPct val="90000"/>
              </a:lnSpc>
            </a:pPr>
            <a:endParaRPr lang="en-US" altLang="en-US" sz="2250">
              <a:latin typeface="Lucida Sans Unicode" panose="020B0602030504020204" pitchFamily="34" charset="0"/>
              <a:ea typeface="ＭＳ Ｐゴシック" panose="020B0600070205080204" pitchFamily="34" charset="-128"/>
            </a:endParaRPr>
          </a:p>
          <a:p>
            <a:pPr eaLnBrk="1" hangingPunct="1">
              <a:lnSpc>
                <a:spcPct val="90000"/>
              </a:lnSpc>
            </a:pPr>
            <a:r>
              <a:rPr lang="en-US" altLang="en-US" sz="2250">
                <a:latin typeface="Lucida Sans Unicode" panose="020B0602030504020204" pitchFamily="34" charset="0"/>
                <a:ea typeface="ＭＳ Ｐゴシック" panose="020B0600070205080204" pitchFamily="34" charset="-128"/>
                <a:hlinkClick r:id="rId3"/>
              </a:rPr>
              <a:t>www.maxiaids.com-mini</a:t>
            </a:r>
            <a:r>
              <a:rPr lang="en-US" altLang="en-US" sz="2250">
                <a:latin typeface="Lucida Sans Unicode" panose="020B0602030504020204" pitchFamily="34" charset="0"/>
                <a:ea typeface="ＭＳ Ｐゴシック" panose="020B0600070205080204" pitchFamily="34" charset="-128"/>
              </a:rPr>
              <a:t> beeper</a:t>
            </a:r>
          </a:p>
          <a:p>
            <a:pPr eaLnBrk="1" hangingPunct="1">
              <a:lnSpc>
                <a:spcPct val="90000"/>
              </a:lnSpc>
              <a:buFont typeface="Wingdings 3" pitchFamily="2" charset="2"/>
              <a:buNone/>
            </a:pPr>
            <a:endParaRPr lang="en-US" altLang="en-US" sz="2250">
              <a:latin typeface="Lucida Sans Unicode" panose="020B0602030504020204" pitchFamily="34" charset="0"/>
              <a:ea typeface="ＭＳ Ｐゴシック" panose="020B0600070205080204" pitchFamily="34" charset="-128"/>
            </a:endParaRPr>
          </a:p>
          <a:p>
            <a:pPr eaLnBrk="1" hangingPunct="1">
              <a:lnSpc>
                <a:spcPct val="90000"/>
              </a:lnSpc>
            </a:pPr>
            <a:r>
              <a:rPr lang="en-US" altLang="en-US" sz="2250">
                <a:latin typeface="Lucida Sans Unicode" panose="020B0602030504020204" pitchFamily="34" charset="0"/>
                <a:ea typeface="ＭＳ Ｐゴシック" panose="020B0600070205080204" pitchFamily="34" charset="-128"/>
              </a:rPr>
              <a:t>www.Independentliving.com-beeping volleyballs, basketballs, and soccer balls</a:t>
            </a:r>
          </a:p>
          <a:p>
            <a:pPr eaLnBrk="1" hangingPunct="1">
              <a:lnSpc>
                <a:spcPct val="90000"/>
              </a:lnSpc>
            </a:pPr>
            <a:r>
              <a:rPr lang="en-US" altLang="en-US" sz="2250">
                <a:latin typeface="Lucida Sans Unicode" panose="020B0602030504020204" pitchFamily="34" charset="0"/>
                <a:ea typeface="ＭＳ Ｐゴシック" panose="020B0600070205080204" pitchFamily="34" charset="-128"/>
                <a:hlinkClick r:id="rId4"/>
              </a:rPr>
              <a:t>www.exceptionalteaching.net-bell</a:t>
            </a:r>
            <a:r>
              <a:rPr lang="en-US" altLang="en-US" sz="2250">
                <a:latin typeface="Lucida Sans Unicode" panose="020B0602030504020204" pitchFamily="34" charset="0"/>
                <a:ea typeface="ＭＳ Ｐゴシック" panose="020B0600070205080204" pitchFamily="34" charset="-128"/>
              </a:rPr>
              <a:t> balls, sensory balls, beeping balls</a:t>
            </a:r>
          </a:p>
        </p:txBody>
      </p:sp>
    </p:spTree>
    <p:extLst>
      <p:ext uri="{BB962C8B-B14F-4D97-AF65-F5344CB8AC3E}">
        <p14:creationId xmlns:p14="http://schemas.microsoft.com/office/powerpoint/2010/main" val="153705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429EFE5-BF45-3F4E-8CBE-D79E471043D7}"/>
              </a:ext>
            </a:extLst>
          </p:cNvPr>
          <p:cNvSpPr>
            <a:spLocks noGrp="1" noChangeArrowheads="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tlCol="0">
            <a:normAutofit/>
            <a:scene3d>
              <a:camera prst="orthographicFront"/>
              <a:lightRig rig="soft" dir="t"/>
            </a:scene3d>
          </a:bodyPr>
          <a:lstStyle/>
          <a:p>
            <a:pPr>
              <a:defRPr/>
            </a:pPr>
            <a:r>
              <a:rPr lang="en-US" sz="3000" dirty="0"/>
              <a:t>Visual Impairments</a:t>
            </a:r>
          </a:p>
        </p:txBody>
      </p:sp>
      <p:sp>
        <p:nvSpPr>
          <p:cNvPr id="64514" name="Rectangle 3">
            <a:extLst>
              <a:ext uri="{FF2B5EF4-FFF2-40B4-BE49-F238E27FC236}">
                <a16:creationId xmlns:a16="http://schemas.microsoft.com/office/drawing/2014/main" id="{2214E503-08E4-2745-8116-9DA58DA57E7B}"/>
              </a:ext>
            </a:extLst>
          </p:cNvPr>
          <p:cNvSpPr>
            <a:spLocks noGrp="1" noChangeArrowheads="1"/>
          </p:cNvSpPr>
          <p:nvPr>
            <p:ph idx="1"/>
          </p:nvPr>
        </p:nvSpPr>
        <p:spPr>
          <a:xfrm>
            <a:off x="840259" y="1668162"/>
            <a:ext cx="8341841" cy="3783711"/>
          </a:xfrm>
        </p:spPr>
        <p:txBody>
          <a:bodyPr>
            <a:normAutofit fontScale="92500" lnSpcReduction="20000"/>
          </a:bodyPr>
          <a:lstStyle/>
          <a:p>
            <a:pPr eaLnBrk="1" hangingPunct="1">
              <a:lnSpc>
                <a:spcPct val="90000"/>
              </a:lnSpc>
              <a:buFont typeface="Wingdings" pitchFamily="2" charset="2"/>
              <a:buNone/>
            </a:pPr>
            <a:endParaRPr lang="en-US" altLang="en-US" dirty="0">
              <a:latin typeface="Lucida Sans Unicode" panose="020B0602030504020204" pitchFamily="34" charset="0"/>
              <a:ea typeface="ＭＳ Ｐゴシック" panose="020B0600070205080204" pitchFamily="34" charset="-128"/>
            </a:endParaRPr>
          </a:p>
          <a:p>
            <a:pPr eaLnBrk="1" hangingPunct="1">
              <a:lnSpc>
                <a:spcPct val="90000"/>
              </a:lnSpc>
              <a:buFont typeface="Arial" panose="020B0604020202020204" pitchFamily="34" charset="0"/>
              <a:buNone/>
            </a:pPr>
            <a:r>
              <a:rPr lang="en-US" altLang="en-US" dirty="0">
                <a:latin typeface="Lucida Sans Unicode" panose="020B0602030504020204" pitchFamily="34" charset="0"/>
                <a:ea typeface="ＭＳ Ｐゴシック" panose="020B0600070205080204" pitchFamily="34" charset="-128"/>
              </a:rPr>
              <a:t>In J.P. Winnick, &amp; D. </a:t>
            </a:r>
            <a:r>
              <a:rPr lang="en-US" altLang="en-US" dirty="0" err="1">
                <a:latin typeface="Lucida Sans Unicode" panose="020B0602030504020204" pitchFamily="34" charset="0"/>
                <a:ea typeface="ＭＳ Ｐゴシック" panose="020B0600070205080204" pitchFamily="34" charset="-128"/>
              </a:rPr>
              <a:t>Porretta</a:t>
            </a:r>
            <a:r>
              <a:rPr lang="en-US" altLang="en-US" dirty="0">
                <a:latin typeface="Lucida Sans Unicode" panose="020B0602030504020204" pitchFamily="34" charset="0"/>
                <a:ea typeface="ＭＳ Ｐゴシック" panose="020B0600070205080204" pitchFamily="34" charset="-128"/>
              </a:rPr>
              <a:t> (2017) Adapted Physical Education and Sport  Human Kinetics Publishers </a:t>
            </a:r>
            <a:r>
              <a:rPr lang="en-US" altLang="en-US" dirty="0">
                <a:latin typeface="Lucida Sans Unicode" panose="020B0602030504020204" pitchFamily="34" charset="0"/>
                <a:ea typeface="ＭＳ Ｐゴシック" panose="020B0600070205080204" pitchFamily="34" charset="-128"/>
                <a:hlinkClick r:id="rId2"/>
              </a:rPr>
              <a:t>www.humankinetics.com</a:t>
            </a:r>
            <a:endParaRPr lang="en-US" altLang="en-US" dirty="0">
              <a:latin typeface="Lucida Sans Unicode" panose="020B0602030504020204" pitchFamily="34" charset="0"/>
              <a:ea typeface="ＭＳ Ｐゴシック" panose="020B0600070205080204" pitchFamily="34" charset="-128"/>
            </a:endParaRPr>
          </a:p>
          <a:p>
            <a:pPr eaLnBrk="1" hangingPunct="1">
              <a:lnSpc>
                <a:spcPct val="90000"/>
              </a:lnSpc>
              <a:buFont typeface="Wingdings" pitchFamily="2" charset="2"/>
              <a:buNone/>
            </a:pPr>
            <a:r>
              <a:rPr lang="en-US" altLang="en-US" dirty="0">
                <a:latin typeface="Lucida Sans Unicode" panose="020B0602030504020204" pitchFamily="34" charset="0"/>
                <a:ea typeface="ＭＳ Ｐゴシック" panose="020B0600070205080204" pitchFamily="34" charset="-128"/>
              </a:rPr>
              <a:t>	1-800-747-4457</a:t>
            </a:r>
          </a:p>
          <a:p>
            <a:pPr eaLnBrk="1" hangingPunct="1">
              <a:lnSpc>
                <a:spcPct val="90000"/>
              </a:lnSpc>
              <a:buFont typeface="Wingdings" pitchFamily="2" charset="2"/>
              <a:buNone/>
            </a:pPr>
            <a:endParaRPr lang="en-US" altLang="en-US" dirty="0">
              <a:latin typeface="Lucida Sans Unicode" panose="020B0602030504020204" pitchFamily="34" charset="0"/>
              <a:ea typeface="ＭＳ Ｐゴシック" panose="020B0600070205080204" pitchFamily="34" charset="-128"/>
            </a:endParaRPr>
          </a:p>
          <a:p>
            <a:pPr eaLnBrk="1" hangingPunct="1">
              <a:lnSpc>
                <a:spcPct val="90000"/>
              </a:lnSpc>
              <a:buFont typeface="Wingdings" pitchFamily="2" charset="2"/>
              <a:buNone/>
            </a:pPr>
            <a:r>
              <a:rPr lang="en-US" altLang="en-US" dirty="0">
                <a:latin typeface="Lucida Sans Unicode" panose="020B0602030504020204" pitchFamily="34" charset="0"/>
                <a:ea typeface="ＭＳ Ｐゴシック" panose="020B0600070205080204" pitchFamily="34" charset="-128"/>
              </a:rPr>
              <a:t>Block, M.E. (Ed.)(2016). A Teachers Guide to Adapted Physical Education. Paul H. Brookes.  </a:t>
            </a:r>
          </a:p>
        </p:txBody>
      </p:sp>
    </p:spTree>
    <p:extLst>
      <p:ext uri="{BB962C8B-B14F-4D97-AF65-F5344CB8AC3E}">
        <p14:creationId xmlns:p14="http://schemas.microsoft.com/office/powerpoint/2010/main" val="1189043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7873-E9AB-A649-9CF5-702E84C4752A}"/>
              </a:ext>
            </a:extLst>
          </p:cNvPr>
          <p:cNvSpPr>
            <a:spLocks noGrp="1"/>
          </p:cNvSpPr>
          <p:nvPr>
            <p:ph type="title"/>
          </p:nvPr>
        </p:nvSpPr>
        <p:spPr/>
        <p:txBody>
          <a:bodyPr>
            <a:normAutofit/>
          </a:bodyPr>
          <a:lstStyle/>
          <a:p>
            <a:r>
              <a:rPr lang="en-US" dirty="0"/>
              <a:t>Routledge Handbook on Visual Impairment</a:t>
            </a:r>
          </a:p>
        </p:txBody>
      </p:sp>
      <p:sp>
        <p:nvSpPr>
          <p:cNvPr id="3" name="Content Placeholder 2">
            <a:extLst>
              <a:ext uri="{FF2B5EF4-FFF2-40B4-BE49-F238E27FC236}">
                <a16:creationId xmlns:a16="http://schemas.microsoft.com/office/drawing/2014/main" id="{1E988272-73C0-3C4F-8754-46FA64487938}"/>
              </a:ext>
            </a:extLst>
          </p:cNvPr>
          <p:cNvSpPr>
            <a:spLocks noGrp="1"/>
          </p:cNvSpPr>
          <p:nvPr>
            <p:ph idx="1"/>
          </p:nvPr>
        </p:nvSpPr>
        <p:spPr/>
        <p:txBody>
          <a:bodyPr>
            <a:normAutofit lnSpcReduction="10000"/>
          </a:bodyPr>
          <a:lstStyle/>
          <a:p>
            <a:r>
              <a:rPr lang="en-US" dirty="0"/>
              <a:t>https://</a:t>
            </a:r>
            <a:r>
              <a:rPr lang="en-US" dirty="0" err="1"/>
              <a:t>play.google.com</a:t>
            </a:r>
            <a:r>
              <a:rPr lang="en-US" dirty="0"/>
              <a:t>/store/books/</a:t>
            </a:r>
            <a:r>
              <a:rPr lang="en-US" dirty="0" err="1"/>
              <a:t>details?id</a:t>
            </a:r>
            <a:r>
              <a:rPr lang="en-US" dirty="0"/>
              <a:t>=8s5nDwAAQBAJ&amp;gl=</a:t>
            </a:r>
            <a:r>
              <a:rPr lang="en-US" dirty="0" err="1"/>
              <a:t>us&amp;source</a:t>
            </a:r>
            <a:r>
              <a:rPr lang="en-US" dirty="0"/>
              <a:t>=</a:t>
            </a:r>
            <a:r>
              <a:rPr lang="en-US" dirty="0" err="1"/>
              <a:t>productsearch&amp;utm_source</a:t>
            </a:r>
            <a:r>
              <a:rPr lang="en-US" dirty="0"/>
              <a:t>=</a:t>
            </a:r>
            <a:r>
              <a:rPr lang="en-US" dirty="0" err="1"/>
              <a:t>HA_Desktop_US&amp;utm_medium</a:t>
            </a:r>
            <a:r>
              <a:rPr lang="en-US" dirty="0"/>
              <a:t>=</a:t>
            </a:r>
            <a:r>
              <a:rPr lang="en-US" dirty="0" err="1"/>
              <a:t>SEM&amp;utm_campaign</a:t>
            </a:r>
            <a:r>
              <a:rPr lang="en-US" dirty="0"/>
              <a:t>=</a:t>
            </a:r>
            <a:r>
              <a:rPr lang="en-US" dirty="0" err="1"/>
              <a:t>PLA&amp;pcampaignid</a:t>
            </a:r>
            <a:r>
              <a:rPr lang="en-US" dirty="0"/>
              <a:t>=MKTAD0930BO1&amp;gclid=CjwKCAjwv6blBRBzEiwAihbM-X6jjsqtIewDgByGedSAhrFP18HwVr3SOgPR8-MhTjr_hvIgQu-1zhoC9DgQAvD_BwE&amp;gclsrc=</a:t>
            </a:r>
            <a:r>
              <a:rPr lang="en-US" dirty="0" err="1"/>
              <a:t>aw.ds</a:t>
            </a:r>
            <a:endParaRPr lang="en-US" dirty="0"/>
          </a:p>
          <a:p>
            <a:endParaRPr lang="en-US" dirty="0"/>
          </a:p>
          <a:p>
            <a:r>
              <a:rPr lang="en-US" dirty="0"/>
              <a:t>One chapter on VI and PE and one on Deafblind and Physical activity</a:t>
            </a:r>
          </a:p>
        </p:txBody>
      </p:sp>
    </p:spTree>
    <p:extLst>
      <p:ext uri="{BB962C8B-B14F-4D97-AF65-F5344CB8AC3E}">
        <p14:creationId xmlns:p14="http://schemas.microsoft.com/office/powerpoint/2010/main" val="5025830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18531-E3EE-8444-85D0-D96F66D612D6}"/>
              </a:ext>
            </a:extLst>
          </p:cNvPr>
          <p:cNvSpPr>
            <a:spLocks noGrp="1"/>
          </p:cNvSpPr>
          <p:nvPr>
            <p:ph type="title"/>
          </p:nvPr>
        </p:nvSpPr>
        <p:spPr>
          <a:xfrm>
            <a:off x="494270" y="210065"/>
            <a:ext cx="10614454" cy="1383957"/>
          </a:xfrm>
        </p:spPr>
        <p:txBody>
          <a:bodyPr rtlCol="0">
            <a:normAutofit fontScale="90000"/>
          </a:bodyPr>
          <a:lstStyle/>
          <a:p>
            <a:pPr>
              <a:defRPr/>
            </a:pPr>
            <a:r>
              <a:rPr lang="en-US" dirty="0">
                <a:ea typeface="+mj-ea"/>
                <a:cs typeface="+mj-cs"/>
              </a:rPr>
              <a:t>Physical Education and Sports for Individuals with VI or DB: Foundations of Instruction</a:t>
            </a:r>
          </a:p>
        </p:txBody>
      </p:sp>
      <p:pic>
        <p:nvPicPr>
          <p:cNvPr id="65538" name="Content Placeholder 3" descr="book cover photo.jpg">
            <a:extLst>
              <a:ext uri="{FF2B5EF4-FFF2-40B4-BE49-F238E27FC236}">
                <a16:creationId xmlns:a16="http://schemas.microsoft.com/office/drawing/2014/main" id="{E413B852-F50E-FB42-B8AD-3B539AC48EC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1220" r="-71220"/>
          <a:stretch>
            <a:fillRect/>
          </a:stretch>
        </p:blipFill>
        <p:spPr>
          <a:xfrm>
            <a:off x="-403654" y="1767017"/>
            <a:ext cx="12342644" cy="5090984"/>
          </a:xfrm>
        </p:spPr>
      </p:pic>
    </p:spTree>
    <p:extLst>
      <p:ext uri="{BB962C8B-B14F-4D97-AF65-F5344CB8AC3E}">
        <p14:creationId xmlns:p14="http://schemas.microsoft.com/office/powerpoint/2010/main" val="3970023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26EC0-1811-644B-8D4C-03E402CB8454}"/>
              </a:ext>
            </a:extLst>
          </p:cNvPr>
          <p:cNvSpPr>
            <a:spLocks noGrp="1"/>
          </p:cNvSpPr>
          <p:nvPr>
            <p:ph type="title"/>
          </p:nvPr>
        </p:nvSpPr>
        <p:spPr/>
        <p:txBody>
          <a:bodyPr rtlCol="0">
            <a:normAutofit fontScale="90000"/>
          </a:bodyPr>
          <a:lstStyle/>
          <a:p>
            <a:pPr>
              <a:defRPr/>
            </a:pPr>
            <a:r>
              <a:rPr lang="en-US" dirty="0">
                <a:ea typeface="+mj-ea"/>
                <a:cs typeface="+mj-cs"/>
              </a:rPr>
              <a:t>Encyclopedia of Sports and Recreation for People with Visual Impairments</a:t>
            </a:r>
          </a:p>
        </p:txBody>
      </p:sp>
      <p:sp>
        <p:nvSpPr>
          <p:cNvPr id="66562" name="Content Placeholder 1">
            <a:extLst>
              <a:ext uri="{FF2B5EF4-FFF2-40B4-BE49-F238E27FC236}">
                <a16:creationId xmlns:a16="http://schemas.microsoft.com/office/drawing/2014/main" id="{4704E99F-47DB-8941-8BB7-201F1B4BDBB5}"/>
              </a:ext>
            </a:extLst>
          </p:cNvPr>
          <p:cNvSpPr>
            <a:spLocks noGrp="1"/>
          </p:cNvSpPr>
          <p:nvPr>
            <p:ph sz="half" idx="1"/>
          </p:nvPr>
        </p:nvSpPr>
        <p:spPr>
          <a:xfrm>
            <a:off x="444843" y="1968105"/>
            <a:ext cx="5594007" cy="3394471"/>
          </a:xfrm>
        </p:spPr>
        <p:txBody>
          <a:bodyPr>
            <a:normAutofit/>
          </a:bodyPr>
          <a:lstStyle/>
          <a:p>
            <a:pPr eaLnBrk="1" hangingPunct="1"/>
            <a:r>
              <a:rPr lang="en-US" altLang="en-US" dirty="0">
                <a:latin typeface="Lucida Sans Unicode" panose="020B0602030504020204" pitchFamily="34" charset="0"/>
                <a:ea typeface="ＭＳ Ｐゴシック" panose="020B0600070205080204" pitchFamily="34" charset="-128"/>
              </a:rPr>
              <a:t>Andrew </a:t>
            </a:r>
            <a:r>
              <a:rPr lang="en-US" altLang="en-US" dirty="0" err="1">
                <a:latin typeface="Lucida Sans Unicode" panose="020B0602030504020204" pitchFamily="34" charset="0"/>
                <a:ea typeface="ＭＳ Ｐゴシック" panose="020B0600070205080204" pitchFamily="34" charset="-128"/>
              </a:rPr>
              <a:t>Leibs</a:t>
            </a:r>
            <a:endParaRPr lang="en-US" altLang="en-US" dirty="0">
              <a:latin typeface="Lucida Sans Unicode" panose="020B0602030504020204" pitchFamily="34" charset="0"/>
              <a:ea typeface="ＭＳ Ｐゴシック" panose="020B0600070205080204" pitchFamily="34" charset="-128"/>
            </a:endParaRPr>
          </a:p>
          <a:p>
            <a:pPr eaLnBrk="1" hangingPunct="1"/>
            <a:r>
              <a:rPr lang="en-US" altLang="en-US" dirty="0">
                <a:latin typeface="Lucida Sans Unicode" panose="020B0602030504020204" pitchFamily="34" charset="0"/>
                <a:ea typeface="ＭＳ Ｐゴシック" panose="020B0600070205080204" pitchFamily="34" charset="-128"/>
              </a:rPr>
              <a:t>Information Age Publishing</a:t>
            </a:r>
          </a:p>
          <a:p>
            <a:pPr eaLnBrk="1" hangingPunct="1"/>
            <a:r>
              <a:rPr lang="en-US" altLang="en-US" dirty="0">
                <a:latin typeface="Lucida Sans Unicode" panose="020B0602030504020204" pitchFamily="34" charset="0"/>
                <a:ea typeface="ＭＳ Ｐゴシック" panose="020B0600070205080204" pitchFamily="34" charset="-128"/>
              </a:rPr>
              <a:t>Sports and Recreation for people with VI from A-Z!</a:t>
            </a:r>
          </a:p>
        </p:txBody>
      </p:sp>
      <p:pic>
        <p:nvPicPr>
          <p:cNvPr id="66563" name="Content Placeholder 4" descr="Leibs book.jpg">
            <a:extLst>
              <a:ext uri="{FF2B5EF4-FFF2-40B4-BE49-F238E27FC236}">
                <a16:creationId xmlns:a16="http://schemas.microsoft.com/office/drawing/2014/main" id="{DDA954F0-BCB4-5042-9C61-D7DDE792B2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7974" b="7974"/>
          <a:stretch>
            <a:fillRect/>
          </a:stretch>
        </p:blipFill>
        <p:spPr>
          <a:xfrm>
            <a:off x="6746789" y="1648038"/>
            <a:ext cx="4473146" cy="5012670"/>
          </a:xfrm>
        </p:spPr>
      </p:pic>
    </p:spTree>
    <p:extLst>
      <p:ext uri="{BB962C8B-B14F-4D97-AF65-F5344CB8AC3E}">
        <p14:creationId xmlns:p14="http://schemas.microsoft.com/office/powerpoint/2010/main" val="2961511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2557849" y="247135"/>
            <a:ext cx="6495665" cy="1867415"/>
          </a:xfrm>
        </p:spPr>
        <p:txBody>
          <a:bodyPr>
            <a:normAutofit/>
          </a:bodyPr>
          <a:lstStyle/>
          <a:p>
            <a:pPr algn="ctr"/>
            <a:r>
              <a:rPr lang="en-US" altLang="en-US" sz="1800" b="1" dirty="0"/>
              <a:t>Paralympics 2016: </a:t>
            </a:r>
            <a:r>
              <a:rPr lang="en-US" sz="1800" b="1" dirty="0" err="1"/>
              <a:t>Abdellatif</a:t>
            </a:r>
            <a:r>
              <a:rPr lang="en-US" sz="1800" b="1" dirty="0"/>
              <a:t> Baka</a:t>
            </a:r>
            <a:r>
              <a:rPr lang="en-US" altLang="en-US" sz="1800" b="1" dirty="0"/>
              <a:t> (Algeria) </a:t>
            </a:r>
            <a:r>
              <a:rPr lang="en-US" sz="1800" b="1" dirty="0" err="1"/>
              <a:t>Tamiru</a:t>
            </a:r>
            <a:r>
              <a:rPr lang="en-US" sz="1800" b="1" dirty="0"/>
              <a:t> </a:t>
            </a:r>
            <a:r>
              <a:rPr lang="en-US" sz="1800" b="1" dirty="0" err="1"/>
              <a:t>Demisse</a:t>
            </a:r>
            <a:r>
              <a:rPr lang="en-US" sz="1800" b="1" dirty="0"/>
              <a:t> (Ethiopia) Henry </a:t>
            </a:r>
            <a:r>
              <a:rPr lang="en-US" sz="1800" b="1" dirty="0" err="1"/>
              <a:t>Kirwa</a:t>
            </a:r>
            <a:r>
              <a:rPr lang="en-US" sz="1800" b="1" dirty="0"/>
              <a:t> (Kenya) Fouad Baka (Algeria) 1</a:t>
            </a:r>
            <a:r>
              <a:rPr lang="en-US" altLang="en-US" sz="1800" b="1" dirty="0"/>
              <a:t>500m runners finish faster than Rio Olympics gold medal winning time</a:t>
            </a:r>
            <a:br>
              <a:rPr lang="en-US" altLang="en-US" sz="1350" dirty="0"/>
            </a:br>
            <a:endParaRPr lang="en-US" altLang="en-US" sz="1350" dirty="0"/>
          </a:p>
        </p:txBody>
      </p:sp>
      <p:pic>
        <p:nvPicPr>
          <p:cNvPr id="35842"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t="3712" b="3712"/>
          <a:stretch>
            <a:fillRect/>
          </a:stretch>
        </p:blipFill>
        <p:spPr>
          <a:xfrm>
            <a:off x="1266744" y="1495169"/>
            <a:ext cx="8347425" cy="4337498"/>
          </a:xfrm>
        </p:spPr>
      </p:pic>
      <p:sp>
        <p:nvSpPr>
          <p:cNvPr id="2" name="TextBox 1">
            <a:extLst>
              <a:ext uri="{FF2B5EF4-FFF2-40B4-BE49-F238E27FC236}">
                <a16:creationId xmlns:a16="http://schemas.microsoft.com/office/drawing/2014/main" id="{BBDD8D56-E496-9147-9BF7-45D4D817AB82}"/>
              </a:ext>
            </a:extLst>
          </p:cNvPr>
          <p:cNvSpPr txBox="1"/>
          <p:nvPr/>
        </p:nvSpPr>
        <p:spPr>
          <a:xfrm>
            <a:off x="2915450" y="6057901"/>
            <a:ext cx="5143500" cy="369332"/>
          </a:xfrm>
          <a:prstGeom prst="rect">
            <a:avLst/>
          </a:prstGeom>
          <a:noFill/>
        </p:spPr>
        <p:txBody>
          <a:bodyPr wrap="square" rtlCol="0">
            <a:spAutoFit/>
          </a:bodyPr>
          <a:lstStyle/>
          <a:p>
            <a:r>
              <a:rPr lang="en-US" b="1" dirty="0"/>
              <a:t>Runners racing in the 1500 in the Paralympics</a:t>
            </a:r>
          </a:p>
        </p:txBody>
      </p:sp>
    </p:spTree>
    <p:extLst>
      <p:ext uri="{BB962C8B-B14F-4D97-AF65-F5344CB8AC3E}">
        <p14:creationId xmlns:p14="http://schemas.microsoft.com/office/powerpoint/2010/main" val="16976569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7FE20-6526-6748-9781-831B79C36906}"/>
              </a:ext>
            </a:extLst>
          </p:cNvPr>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tlCol="0">
            <a:normAutofit/>
            <a:scene3d>
              <a:camera prst="orthographicFront"/>
              <a:lightRig rig="soft" dir="t"/>
            </a:scene3d>
          </a:bodyPr>
          <a:lstStyle/>
          <a:p>
            <a:pPr>
              <a:defRPr/>
            </a:pPr>
            <a:r>
              <a:rPr lang="en-US" dirty="0">
                <a:ea typeface="+mj-ea"/>
                <a:cs typeface="+mj-cs"/>
              </a:rPr>
              <a:t>Run Play Move</a:t>
            </a:r>
          </a:p>
        </p:txBody>
      </p:sp>
      <p:sp>
        <p:nvSpPr>
          <p:cNvPr id="67586" name="Content Placeholder 1">
            <a:extLst>
              <a:ext uri="{FF2B5EF4-FFF2-40B4-BE49-F238E27FC236}">
                <a16:creationId xmlns:a16="http://schemas.microsoft.com/office/drawing/2014/main" id="{E61F30A6-F648-CF4C-9A3A-E6C0484556D2}"/>
              </a:ext>
            </a:extLst>
          </p:cNvPr>
          <p:cNvSpPr>
            <a:spLocks noGrp="1"/>
          </p:cNvSpPr>
          <p:nvPr>
            <p:ph idx="1"/>
          </p:nvPr>
        </p:nvSpPr>
        <p:spPr/>
        <p:txBody>
          <a:bodyPr/>
          <a:lstStyle/>
          <a:p>
            <a:pPr eaLnBrk="1" hangingPunct="1"/>
            <a:r>
              <a:rPr lang="en-US" altLang="en-US">
                <a:latin typeface="Lucida Sans Unicode" panose="020B0602030504020204" pitchFamily="34" charset="0"/>
                <a:ea typeface="ＭＳ Ｐゴシック" panose="020B0600070205080204" pitchFamily="34" charset="-128"/>
              </a:rPr>
              <a:t>Run, Play, Move: A planning model to create physical education activities for individuals with disabilities  ($20.00 each) </a:t>
            </a:r>
          </a:p>
          <a:p>
            <a:pPr eaLnBrk="1" hangingPunct="1"/>
            <a:r>
              <a:rPr lang="en-US" altLang="en-US">
                <a:latin typeface="Lucida Sans Unicode" panose="020B0602030504020204" pitchFamily="34" charset="0"/>
                <a:ea typeface="ＭＳ Ｐゴシック" panose="020B0600070205080204" pitchFamily="34" charset="-128"/>
              </a:rPr>
              <a:t>Matt LaCortiglia</a:t>
            </a:r>
          </a:p>
          <a:p>
            <a:pPr eaLnBrk="1" hangingPunct="1"/>
            <a:endParaRPr lang="en-US" altLang="en-US">
              <a:latin typeface="Lucida Sans Unicode" panose="020B0602030504020204" pitchFamily="34" charset="0"/>
              <a:ea typeface="ＭＳ Ｐゴシック" panose="020B0600070205080204" pitchFamily="34" charset="-128"/>
            </a:endParaRPr>
          </a:p>
          <a:p>
            <a:pPr eaLnBrk="1" hangingPunct="1"/>
            <a:r>
              <a:rPr lang="en-US" altLang="en-US">
                <a:latin typeface="Lucida Sans Unicode" panose="020B0602030504020204" pitchFamily="34" charset="0"/>
                <a:ea typeface="ＭＳ Ｐゴシック" panose="020B0600070205080204" pitchFamily="34" charset="-128"/>
              </a:rPr>
              <a:t>Perkins School for the Blind-Publications</a:t>
            </a:r>
          </a:p>
          <a:p>
            <a:pPr lvl="1" eaLnBrk="1" hangingPunct="1"/>
            <a:endParaRPr lang="en-US" altLang="en-US">
              <a:latin typeface="Lucida Sans Unicode" panose="020B0602030504020204" pitchFamily="34" charset="0"/>
              <a:ea typeface="ＭＳ Ｐゴシック" panose="020B0600070205080204" pitchFamily="34" charset="-128"/>
            </a:endParaRPr>
          </a:p>
        </p:txBody>
      </p:sp>
    </p:spTree>
    <p:extLst>
      <p:ext uri="{BB962C8B-B14F-4D97-AF65-F5344CB8AC3E}">
        <p14:creationId xmlns:p14="http://schemas.microsoft.com/office/powerpoint/2010/main" val="538188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B53804-905C-124B-B7EA-9D4AFAE08133}"/>
              </a:ext>
            </a:extLst>
          </p:cNvPr>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tlCol="0">
            <a:normAutofit/>
            <a:scene3d>
              <a:camera prst="orthographicFront"/>
              <a:lightRig rig="soft" dir="t"/>
            </a:scene3d>
          </a:bodyPr>
          <a:lstStyle/>
          <a:p>
            <a:pPr>
              <a:defRPr/>
            </a:pPr>
            <a:r>
              <a:rPr lang="en-US" dirty="0">
                <a:ea typeface="+mj-ea"/>
                <a:cs typeface="+mj-cs"/>
              </a:rPr>
              <a:t>“</a:t>
            </a:r>
            <a:r>
              <a:rPr lang="en-US" sz="2000" dirty="0"/>
              <a:t>Everybody Plays”: How Children with Visual Impairments, Blindness or </a:t>
            </a:r>
            <a:r>
              <a:rPr lang="en-US" sz="2000" dirty="0" err="1"/>
              <a:t>Deafblindness</a:t>
            </a:r>
            <a:r>
              <a:rPr lang="en-US" sz="2000" dirty="0"/>
              <a:t>  Play Sports</a:t>
            </a:r>
          </a:p>
        </p:txBody>
      </p:sp>
      <p:sp>
        <p:nvSpPr>
          <p:cNvPr id="68610" name="Content Placeholder 1">
            <a:extLst>
              <a:ext uri="{FF2B5EF4-FFF2-40B4-BE49-F238E27FC236}">
                <a16:creationId xmlns:a16="http://schemas.microsoft.com/office/drawing/2014/main" id="{02185596-2D73-EA4C-9A33-E07DE0A9DA44}"/>
              </a:ext>
            </a:extLst>
          </p:cNvPr>
          <p:cNvSpPr>
            <a:spLocks noGrp="1"/>
          </p:cNvSpPr>
          <p:nvPr>
            <p:ph idx="1"/>
          </p:nvPr>
        </p:nvSpPr>
        <p:spPr/>
        <p:txBody>
          <a:bodyPr/>
          <a:lstStyle/>
          <a:p>
            <a:pPr eaLnBrk="1" hangingPunct="1">
              <a:lnSpc>
                <a:spcPct val="70000"/>
              </a:lnSpc>
            </a:pPr>
            <a:r>
              <a:rPr lang="en-US" altLang="en-US" sz="2250">
                <a:latin typeface="Lucida Sans Unicode" panose="020B0602030504020204" pitchFamily="34" charset="0"/>
                <a:ea typeface="ＭＳ Ｐゴシック" panose="020B0600070205080204" pitchFamily="34" charset="-128"/>
              </a:rPr>
              <a:t>Elementary age children</a:t>
            </a:r>
            <a:r>
              <a:rPr lang="ja-JP" altLang="en-US" sz="2250">
                <a:latin typeface="Lucida Sans Unicode" panose="020B0602030504020204" pitchFamily="34" charset="0"/>
                <a:ea typeface="ＭＳ Ｐゴシック" panose="020B0600070205080204" pitchFamily="34" charset="-128"/>
              </a:rPr>
              <a:t>’</a:t>
            </a:r>
            <a:r>
              <a:rPr lang="en-US" altLang="ja-JP" sz="2250">
                <a:latin typeface="Lucida Sans Unicode" panose="020B0602030504020204" pitchFamily="34" charset="0"/>
                <a:ea typeface="ＭＳ Ｐゴシック" panose="020B0600070205080204" pitchFamily="34" charset="-128"/>
              </a:rPr>
              <a:t>s book</a:t>
            </a:r>
          </a:p>
          <a:p>
            <a:pPr eaLnBrk="1" hangingPunct="1">
              <a:lnSpc>
                <a:spcPct val="70000"/>
              </a:lnSpc>
            </a:pPr>
            <a:r>
              <a:rPr lang="en-US" altLang="en-US" sz="2250">
                <a:latin typeface="Lucida Sans Unicode" panose="020B0602030504020204" pitchFamily="34" charset="0"/>
                <a:ea typeface="ＭＳ Ｐゴシック" panose="020B0600070205080204" pitchFamily="34" charset="-128"/>
              </a:rPr>
              <a:t>Profiles of 16 sports and recreation activities with interviews of children who do them</a:t>
            </a:r>
          </a:p>
          <a:p>
            <a:pPr eaLnBrk="1" hangingPunct="1">
              <a:lnSpc>
                <a:spcPct val="70000"/>
              </a:lnSpc>
            </a:pPr>
            <a:r>
              <a:rPr lang="en-US" altLang="en-US" sz="2250">
                <a:latin typeface="Lucida Sans Unicode" panose="020B0602030504020204" pitchFamily="34" charset="0"/>
                <a:ea typeface="ＭＳ Ｐゴシック" panose="020B0600070205080204" pitchFamily="34" charset="-128"/>
              </a:rPr>
              <a:t>Forward by Erik Weihenmayer</a:t>
            </a:r>
          </a:p>
          <a:p>
            <a:pPr eaLnBrk="1" hangingPunct="1">
              <a:lnSpc>
                <a:spcPct val="70000"/>
              </a:lnSpc>
            </a:pPr>
            <a:r>
              <a:rPr lang="en-US" altLang="en-US" sz="2250">
                <a:latin typeface="Lucida Sans Unicode" panose="020B0602030504020204" pitchFamily="34" charset="0"/>
                <a:ea typeface="ＭＳ Ｐゴシック" panose="020B0600070205080204" pitchFamily="34" charset="-128"/>
              </a:rPr>
              <a:t>Advice from Elite Athletes by:</a:t>
            </a:r>
          </a:p>
          <a:p>
            <a:pPr eaLnBrk="1" hangingPunct="1">
              <a:lnSpc>
                <a:spcPct val="70000"/>
              </a:lnSpc>
            </a:pPr>
            <a:r>
              <a:rPr lang="en-US" altLang="en-US" sz="2250">
                <a:latin typeface="Lucida Sans Unicode" panose="020B0602030504020204" pitchFamily="34" charset="0"/>
                <a:ea typeface="ＭＳ Ｐゴシック" panose="020B0600070205080204" pitchFamily="34" charset="-128"/>
              </a:rPr>
              <a:t>Tricia Zorn-Swimming</a:t>
            </a:r>
          </a:p>
          <a:p>
            <a:pPr eaLnBrk="1" hangingPunct="1">
              <a:lnSpc>
                <a:spcPct val="70000"/>
              </a:lnSpc>
            </a:pPr>
            <a:r>
              <a:rPr lang="en-US" altLang="en-US" sz="2250">
                <a:latin typeface="Lucida Sans Unicode" panose="020B0602030504020204" pitchFamily="34" charset="0"/>
                <a:ea typeface="ＭＳ Ｐゴシック" panose="020B0600070205080204" pitchFamily="34" charset="-128"/>
              </a:rPr>
              <a:t>Jim Mastro-Judo</a:t>
            </a:r>
          </a:p>
          <a:p>
            <a:pPr eaLnBrk="1" hangingPunct="1">
              <a:lnSpc>
                <a:spcPct val="70000"/>
              </a:lnSpc>
            </a:pPr>
            <a:r>
              <a:rPr lang="en-US" altLang="en-US" sz="2250">
                <a:latin typeface="Lucida Sans Unicode" panose="020B0602030504020204" pitchFamily="34" charset="0"/>
                <a:ea typeface="ＭＳ Ｐゴシック" panose="020B0600070205080204" pitchFamily="34" charset="-128"/>
              </a:rPr>
              <a:t>Marla Runyan-Running</a:t>
            </a:r>
          </a:p>
          <a:p>
            <a:pPr eaLnBrk="1" hangingPunct="1">
              <a:lnSpc>
                <a:spcPct val="70000"/>
              </a:lnSpc>
            </a:pPr>
            <a:r>
              <a:rPr lang="en-US" altLang="en-US" sz="2250">
                <a:latin typeface="Lucida Sans Unicode" panose="020B0602030504020204" pitchFamily="34" charset="0"/>
                <a:ea typeface="ＭＳ Ｐゴシック" panose="020B0600070205080204" pitchFamily="34" charset="-128"/>
              </a:rPr>
              <a:t>Jen Armbruster-Goal ball</a:t>
            </a:r>
          </a:p>
          <a:p>
            <a:pPr eaLnBrk="1" hangingPunct="1">
              <a:lnSpc>
                <a:spcPct val="70000"/>
              </a:lnSpc>
            </a:pPr>
            <a:r>
              <a:rPr lang="en-US" altLang="en-US" sz="2250">
                <a:latin typeface="Lucida Sans Unicode" panose="020B0602030504020204" pitchFamily="34" charset="0"/>
                <a:ea typeface="ＭＳ Ｐゴシック" panose="020B0600070205080204" pitchFamily="34" charset="-128"/>
              </a:rPr>
              <a:t>APH.org</a:t>
            </a:r>
          </a:p>
        </p:txBody>
      </p:sp>
    </p:spTree>
    <p:extLst>
      <p:ext uri="{BB962C8B-B14F-4D97-AF65-F5344CB8AC3E}">
        <p14:creationId xmlns:p14="http://schemas.microsoft.com/office/powerpoint/2010/main" val="268064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447EB1CF-BC67-7F46-9C63-10F6217F9F00}"/>
              </a:ext>
            </a:extLst>
          </p:cNvPr>
          <p:cNvSpPr>
            <a:spLocks noGrp="1"/>
          </p:cNvSpPr>
          <p:nvPr>
            <p:ph type="title"/>
          </p:nvPr>
        </p:nvSpPr>
        <p:spPr/>
        <p:txBody>
          <a:bodyPr/>
          <a:lstStyle/>
          <a:p>
            <a:pPr eaLnBrk="1" hangingPunct="1"/>
            <a:r>
              <a:rPr lang="en-US" altLang="en-US">
                <a:ea typeface="ＭＳ Ｐゴシック" panose="020B0600070205080204" pitchFamily="34" charset="-128"/>
              </a:rPr>
              <a:t>Everybody Plays</a:t>
            </a:r>
          </a:p>
        </p:txBody>
      </p:sp>
      <p:pic>
        <p:nvPicPr>
          <p:cNvPr id="69634" name="Content Placeholder 3" descr="Everybody Plays.jpg">
            <a:extLst>
              <a:ext uri="{FF2B5EF4-FFF2-40B4-BE49-F238E27FC236}">
                <a16:creationId xmlns:a16="http://schemas.microsoft.com/office/drawing/2014/main" id="{C7FBF028-1BAD-E74C-B117-02E64977FD9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9376" b="29376"/>
          <a:stretch>
            <a:fillRect/>
          </a:stretch>
        </p:blipFill>
        <p:spPr/>
      </p:pic>
    </p:spTree>
    <p:extLst>
      <p:ext uri="{BB962C8B-B14F-4D97-AF65-F5344CB8AC3E}">
        <p14:creationId xmlns:p14="http://schemas.microsoft.com/office/powerpoint/2010/main" val="2963203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AE7C-8122-4D40-826C-749DF5A1B584}"/>
              </a:ext>
            </a:extLst>
          </p:cNvPr>
          <p:cNvSpPr>
            <a:spLocks noGrp="1"/>
          </p:cNvSpPr>
          <p:nvPr>
            <p:ph type="title"/>
          </p:nvPr>
        </p:nvSpPr>
        <p:spPr/>
        <p:txBody>
          <a:bodyPr/>
          <a:lstStyle/>
          <a:p>
            <a:r>
              <a:rPr lang="en-US" dirty="0"/>
              <a:t>Other Books</a:t>
            </a:r>
          </a:p>
        </p:txBody>
      </p:sp>
      <p:sp>
        <p:nvSpPr>
          <p:cNvPr id="3" name="Content Placeholder 2">
            <a:extLst>
              <a:ext uri="{FF2B5EF4-FFF2-40B4-BE49-F238E27FC236}">
                <a16:creationId xmlns:a16="http://schemas.microsoft.com/office/drawing/2014/main" id="{1D5202B9-E598-A04A-8C2D-B27980A9FA26}"/>
              </a:ext>
            </a:extLst>
          </p:cNvPr>
          <p:cNvSpPr>
            <a:spLocks noGrp="1"/>
          </p:cNvSpPr>
          <p:nvPr>
            <p:ph idx="1"/>
          </p:nvPr>
        </p:nvSpPr>
        <p:spPr/>
        <p:txBody>
          <a:bodyPr/>
          <a:lstStyle/>
          <a:p>
            <a:r>
              <a:rPr lang="en-US" dirty="0"/>
              <a:t>Strategies for Inclusion</a:t>
            </a:r>
          </a:p>
          <a:p>
            <a:r>
              <a:rPr lang="en-US" dirty="0"/>
              <a:t>Universal Design for Physical Education</a:t>
            </a:r>
          </a:p>
          <a:p>
            <a:r>
              <a:rPr lang="en-US" dirty="0"/>
              <a:t>Case Studies in Adapted </a:t>
            </a:r>
            <a:r>
              <a:rPr lang="en-US"/>
              <a:t>Physical Education</a:t>
            </a:r>
            <a:endParaRPr lang="en-US" dirty="0"/>
          </a:p>
          <a:p>
            <a:endParaRPr lang="en-US" dirty="0"/>
          </a:p>
        </p:txBody>
      </p:sp>
    </p:spTree>
    <p:extLst>
      <p:ext uri="{BB962C8B-B14F-4D97-AF65-F5344CB8AC3E}">
        <p14:creationId xmlns:p14="http://schemas.microsoft.com/office/powerpoint/2010/main" val="3698428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pic>
        <p:nvPicPr>
          <p:cNvPr id="7" name="Picture 6"/>
          <p:cNvPicPr>
            <a:picLocks noChangeAspect="1"/>
          </p:cNvPicPr>
          <p:nvPr/>
        </p:nvPicPr>
        <p:blipFill>
          <a:blip r:embed="rId2"/>
          <a:stretch>
            <a:fillRect/>
          </a:stretch>
        </p:blipFill>
        <p:spPr>
          <a:xfrm>
            <a:off x="1202531" y="1417638"/>
            <a:ext cx="9786938" cy="4977357"/>
          </a:xfrm>
          <a:prstGeom prst="rect">
            <a:avLst/>
          </a:prstGeom>
          <a:ln>
            <a:noFill/>
          </a:ln>
          <a:effectLst>
            <a:softEdge rad="112500"/>
          </a:effectLst>
        </p:spPr>
      </p:pic>
    </p:spTree>
    <p:extLst>
      <p:ext uri="{BB962C8B-B14F-4D97-AF65-F5344CB8AC3E}">
        <p14:creationId xmlns:p14="http://schemas.microsoft.com/office/powerpoint/2010/main" val="2010505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718"/>
            <a:ext cx="5791200" cy="837882"/>
          </a:xfrm>
        </p:spPr>
        <p:txBody>
          <a:bodyPr/>
          <a:lstStyle/>
          <a:p>
            <a:r>
              <a:rPr lang="en-US"/>
              <a:t>Accomplishments</a:t>
            </a:r>
          </a:p>
        </p:txBody>
      </p:sp>
      <p:sp>
        <p:nvSpPr>
          <p:cNvPr id="3" name="Content Placeholder 2"/>
          <p:cNvSpPr>
            <a:spLocks noGrp="1"/>
          </p:cNvSpPr>
          <p:nvPr>
            <p:ph idx="1"/>
          </p:nvPr>
        </p:nvSpPr>
        <p:spPr>
          <a:xfrm>
            <a:off x="852616" y="1309816"/>
            <a:ext cx="9510584" cy="5548184"/>
          </a:xfrm>
        </p:spPr>
        <p:txBody>
          <a:bodyPr>
            <a:normAutofit/>
          </a:bodyPr>
          <a:lstStyle/>
          <a:p>
            <a:pPr marL="0" indent="0">
              <a:buNone/>
            </a:pPr>
            <a:r>
              <a:rPr lang="en-US" dirty="0"/>
              <a:t>**</a:t>
            </a:r>
            <a:r>
              <a:rPr lang="en-US" sz="2800" dirty="0"/>
              <a:t>Dr. Lauren Lieberman awarded a </a:t>
            </a:r>
            <a:r>
              <a:rPr lang="en-US" sz="2800" u="sng" dirty="0"/>
              <a:t>Global Fulbright Scholarship</a:t>
            </a:r>
            <a:r>
              <a:rPr lang="en-US" sz="2800" dirty="0"/>
              <a:t> to start Camp Abilities in Ghana, Ireland, and Brazil this upcoming Fall 2019</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87371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D30F-3BD0-894C-9AFE-2174D8ED48BC}"/>
              </a:ext>
            </a:extLst>
          </p:cNvPr>
          <p:cNvSpPr>
            <a:spLocks noGrp="1"/>
          </p:cNvSpPr>
          <p:nvPr>
            <p:ph type="title"/>
          </p:nvPr>
        </p:nvSpPr>
        <p:spPr>
          <a:xfrm>
            <a:off x="1981200" y="152718"/>
            <a:ext cx="5791200" cy="668692"/>
          </a:xfrm>
        </p:spPr>
        <p:txBody>
          <a:bodyPr>
            <a:normAutofit fontScale="90000"/>
          </a:bodyPr>
          <a:lstStyle/>
          <a:p>
            <a:r>
              <a:rPr lang="en-US" dirty="0"/>
              <a:t>5-A-Side Soccer</a:t>
            </a:r>
          </a:p>
        </p:txBody>
      </p:sp>
      <p:pic>
        <p:nvPicPr>
          <p:cNvPr id="4" name="Content Placeholder 3">
            <a:extLst>
              <a:ext uri="{FF2B5EF4-FFF2-40B4-BE49-F238E27FC236}">
                <a16:creationId xmlns:a16="http://schemas.microsoft.com/office/drawing/2014/main" id="{E5723AFC-223C-0B41-B20A-DE2814CCD9E3}"/>
              </a:ext>
            </a:extLst>
          </p:cNvPr>
          <p:cNvPicPr>
            <a:picLocks noGrp="1" noChangeAspect="1"/>
          </p:cNvPicPr>
          <p:nvPr>
            <p:ph idx="1"/>
          </p:nvPr>
        </p:nvPicPr>
        <p:blipFill>
          <a:blip r:embed="rId2"/>
          <a:stretch>
            <a:fillRect/>
          </a:stretch>
        </p:blipFill>
        <p:spPr>
          <a:xfrm>
            <a:off x="4127230" y="1008338"/>
            <a:ext cx="4417503" cy="5805460"/>
          </a:xfrm>
          <a:prstGeom prst="rect">
            <a:avLst/>
          </a:prstGeom>
        </p:spPr>
      </p:pic>
    </p:spTree>
    <p:extLst>
      <p:ext uri="{BB962C8B-B14F-4D97-AF65-F5344CB8AC3E}">
        <p14:creationId xmlns:p14="http://schemas.microsoft.com/office/powerpoint/2010/main" val="3651993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Overview of presentation</a:t>
            </a:r>
          </a:p>
        </p:txBody>
      </p:sp>
      <p:sp>
        <p:nvSpPr>
          <p:cNvPr id="3" name="Content Placeholder 2"/>
          <p:cNvSpPr>
            <a:spLocks noGrp="1"/>
          </p:cNvSpPr>
          <p:nvPr>
            <p:ph idx="1"/>
          </p:nvPr>
        </p:nvSpPr>
        <p:spPr>
          <a:xfrm>
            <a:off x="487680" y="1588850"/>
            <a:ext cx="10866120" cy="5116749"/>
          </a:xfrm>
        </p:spPr>
        <p:txBody>
          <a:bodyPr>
            <a:normAutofit fontScale="77500" lnSpcReduction="20000"/>
          </a:bodyPr>
          <a:lstStyle/>
          <a:p>
            <a:r>
              <a:rPr lang="en-US" dirty="0"/>
              <a:t>1) Review of VI conditions and what they can see </a:t>
            </a:r>
          </a:p>
          <a:p>
            <a:r>
              <a:rPr lang="en-US" dirty="0"/>
              <a:t>2) Etiquette when you are around people with VI </a:t>
            </a:r>
          </a:p>
          <a:p>
            <a:r>
              <a:rPr lang="en-US" dirty="0"/>
              <a:t>3) Eligibility and Placement in PE </a:t>
            </a:r>
          </a:p>
          <a:p>
            <a:r>
              <a:rPr lang="en-US" dirty="0"/>
              <a:t>Break</a:t>
            </a:r>
          </a:p>
          <a:p>
            <a:r>
              <a:rPr lang="en-US" dirty="0"/>
              <a:t>4) Instructional approaches-pre-teaching, whole-part-whole, physical guidance, tactile modeling, coactive movement, utilizing </a:t>
            </a:r>
            <a:r>
              <a:rPr lang="en-US" dirty="0" err="1"/>
              <a:t>paraeducators</a:t>
            </a:r>
            <a:endParaRPr lang="en-US" dirty="0"/>
          </a:p>
          <a:p>
            <a:r>
              <a:rPr lang="en-US" dirty="0"/>
              <a:t>5) ECC and how to meet all components (provide a copy of your ECC article, I have an activity to do for this with their table mates) </a:t>
            </a:r>
          </a:p>
          <a:p>
            <a:r>
              <a:rPr lang="en-US" dirty="0"/>
              <a:t>Break</a:t>
            </a:r>
          </a:p>
          <a:p>
            <a:r>
              <a:rPr lang="en-US" dirty="0"/>
              <a:t>6) Sport opportunities and Camp Abilities</a:t>
            </a:r>
          </a:p>
          <a:p>
            <a:r>
              <a:rPr lang="en-US" dirty="0"/>
              <a:t>7) APH products and adapted equipment</a:t>
            </a:r>
          </a:p>
          <a:p>
            <a:r>
              <a:rPr lang="en-US" dirty="0"/>
              <a:t>8) More resources-books, web sites, programs, etc. </a:t>
            </a:r>
          </a:p>
          <a:p>
            <a:r>
              <a:rPr lang="en-US" dirty="0"/>
              <a:t>9) questions</a:t>
            </a:r>
          </a:p>
          <a:p>
            <a:endParaRPr lang="en-US" dirty="0"/>
          </a:p>
        </p:txBody>
      </p:sp>
    </p:spTree>
    <p:extLst>
      <p:ext uri="{BB962C8B-B14F-4D97-AF65-F5344CB8AC3E}">
        <p14:creationId xmlns:p14="http://schemas.microsoft.com/office/powerpoint/2010/main" val="1284274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12167</TotalTime>
  <Words>2027</Words>
  <Application>Microsoft Macintosh PowerPoint</Application>
  <PresentationFormat>Widescreen</PresentationFormat>
  <Paragraphs>421</Paragraphs>
  <Slides>64</Slides>
  <Notes>40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4" baseType="lpstr">
      <vt:lpstr>Arial</vt:lpstr>
      <vt:lpstr>Calibri</vt:lpstr>
      <vt:lpstr>Calisto MT</vt:lpstr>
      <vt:lpstr>Comic Sans MS</vt:lpstr>
      <vt:lpstr>Lucida Sans Unicode</vt:lpstr>
      <vt:lpstr>Times New Roman</vt:lpstr>
      <vt:lpstr>Wingdings</vt:lpstr>
      <vt:lpstr>Wingdings 3</vt:lpstr>
      <vt:lpstr>Office Theme</vt:lpstr>
      <vt:lpstr>Photo Editor Photo</vt:lpstr>
      <vt:lpstr>Including Children with Visual Impairments or Deafblindness into Physical Education: A Universal Design Approach</vt:lpstr>
      <vt:lpstr>PowerPoint Presentation</vt:lpstr>
      <vt:lpstr>PowerPoint Presentation</vt:lpstr>
      <vt:lpstr>Disconnect</vt:lpstr>
      <vt:lpstr>Marla Runyan Olympian 2000,2004</vt:lpstr>
      <vt:lpstr>Paralympics 2016: Abdellatif Baka (Algeria) Tamiru Demisse (Ethiopia) Henry Kirwa (Kenya) Fouad Baka (Algeria) 1500m runners finish faster than Rio Olympics gold medal winning time </vt:lpstr>
      <vt:lpstr>Accomplishments</vt:lpstr>
      <vt:lpstr>5-A-Side Soccer</vt:lpstr>
      <vt:lpstr>Overview of presentation</vt:lpstr>
      <vt:lpstr>PowerPoint Presentation</vt:lpstr>
      <vt:lpstr>Definition of Visual Impairment</vt:lpstr>
      <vt:lpstr>PowerPoint Presentation</vt:lpstr>
      <vt:lpstr>Causes of Vision Loss</vt:lpstr>
      <vt:lpstr>Vision issues</vt:lpstr>
      <vt:lpstr>Introduction Activity</vt:lpstr>
      <vt:lpstr>PowerPoint Presentation</vt:lpstr>
      <vt:lpstr>PowerPoint Presentation</vt:lpstr>
      <vt:lpstr>PowerPoint Presentation</vt:lpstr>
      <vt:lpstr>PowerPoint Presentation</vt:lpstr>
      <vt:lpstr>PowerPoint Presentation</vt:lpstr>
      <vt:lpstr>Cortical Visual Impairment (CVI)</vt:lpstr>
      <vt:lpstr>Etiquette with Individuals with Vision Loss </vt:lpstr>
      <vt:lpstr>ACTIVITY TIME</vt:lpstr>
      <vt:lpstr>I Feel Included When</vt:lpstr>
      <vt:lpstr>Evaluations/Assessments</vt:lpstr>
      <vt:lpstr>PLACEMENT</vt:lpstr>
      <vt:lpstr>Placement in APE</vt:lpstr>
      <vt:lpstr> Assessments</vt:lpstr>
      <vt:lpstr>Test of Gross Motor Development II (III)</vt:lpstr>
      <vt:lpstr>Brockport Physical Fitness Test     Target Populations</vt:lpstr>
      <vt:lpstr>Instructional Strategies</vt:lpstr>
      <vt:lpstr>Pre-Teaching</vt:lpstr>
      <vt:lpstr>Details of Pre-Teaching</vt:lpstr>
      <vt:lpstr>Motor skills must focus on Improvement  Not Just participation</vt:lpstr>
      <vt:lpstr>Tactile Modeling</vt:lpstr>
      <vt:lpstr>Physical Guidance</vt:lpstr>
      <vt:lpstr>Co-active Movement</vt:lpstr>
      <vt:lpstr>Guide-running</vt:lpstr>
      <vt:lpstr>Cross Country Running Video</vt:lpstr>
      <vt:lpstr>ACTIVITY TIME</vt:lpstr>
      <vt:lpstr>Multidisciplinary Team: Working Together</vt:lpstr>
      <vt:lpstr>Core Curriculum </vt:lpstr>
      <vt:lpstr>Expanded Core Curriculum (ECC)</vt:lpstr>
      <vt:lpstr>ECC within Physical Education</vt:lpstr>
      <vt:lpstr>Sports Involvement</vt:lpstr>
      <vt:lpstr>Self-Advocacy</vt:lpstr>
      <vt:lpstr>Camp Abilities</vt:lpstr>
      <vt:lpstr>Camp Abilities</vt:lpstr>
      <vt:lpstr>PowerPoint Presentation</vt:lpstr>
      <vt:lpstr>Camp Abilities Ghana</vt:lpstr>
      <vt:lpstr>United States Association for Blind Athletes</vt:lpstr>
      <vt:lpstr>Inclusive Sports Video series</vt:lpstr>
      <vt:lpstr>Resources</vt:lpstr>
      <vt:lpstr>Instructional web sites</vt:lpstr>
      <vt:lpstr>Other equipment</vt:lpstr>
      <vt:lpstr>Visual Impairments</vt:lpstr>
      <vt:lpstr>Routledge Handbook on Visual Impairment</vt:lpstr>
      <vt:lpstr>Physical Education and Sports for Individuals with VI or DB: Foundations of Instruction</vt:lpstr>
      <vt:lpstr>Encyclopedia of Sports and Recreation for People with Visual Impairments</vt:lpstr>
      <vt:lpstr>Run Play Move</vt:lpstr>
      <vt:lpstr>“Everybody Plays”: How Children with Visual Impairments, Blindness or Deafblindness  Play Sports</vt:lpstr>
      <vt:lpstr>Everybody Plays</vt:lpstr>
      <vt:lpstr>Other Books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Activity for Children with Visual Impairments</dc:title>
  <dc:creator>Lauren Lieberman</dc:creator>
  <cp:lastModifiedBy>Lieberman, Lauren (llieberman)</cp:lastModifiedBy>
  <cp:revision>56</cp:revision>
  <dcterms:created xsi:type="dcterms:W3CDTF">2017-10-10T16:38:41Z</dcterms:created>
  <dcterms:modified xsi:type="dcterms:W3CDTF">2020-01-15T20:57:10Z</dcterms:modified>
</cp:coreProperties>
</file>