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9" r:id="rId4"/>
    <p:sldId id="260" r:id="rId5"/>
    <p:sldId id="262" r:id="rId6"/>
    <p:sldId id="263" r:id="rId7"/>
    <p:sldId id="264" r:id="rId8"/>
    <p:sldId id="276" r:id="rId9"/>
    <p:sldId id="261" r:id="rId10"/>
    <p:sldId id="265" r:id="rId11"/>
    <p:sldId id="277" r:id="rId12"/>
    <p:sldId id="274" r:id="rId13"/>
    <p:sldId id="266" r:id="rId14"/>
    <p:sldId id="268" r:id="rId15"/>
    <p:sldId id="267" r:id="rId16"/>
    <p:sldId id="269" r:id="rId17"/>
    <p:sldId id="278" r:id="rId18"/>
    <p:sldId id="270" r:id="rId19"/>
    <p:sldId id="271" r:id="rId20"/>
    <p:sldId id="275" r:id="rId21"/>
    <p:sldId id="279" r:id="rId22"/>
    <p:sldId id="280" r:id="rId23"/>
    <p:sldId id="281" r:id="rId24"/>
    <p:sldId id="273"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24" autoAdjust="0"/>
  </p:normalViewPr>
  <p:slideViewPr>
    <p:cSldViewPr>
      <p:cViewPr>
        <p:scale>
          <a:sx n="86" d="100"/>
          <a:sy n="86" d="100"/>
        </p:scale>
        <p:origin x="-792" y="2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23ADCA8-B45C-4589-9753-4B1165DE728B}" type="datetimeFigureOut">
              <a:rPr lang="en-US" smtClean="0"/>
              <a:pPr/>
              <a:t>6/19/2016</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ADCA8-B45C-4589-9753-4B1165DE728B}" type="datetimeFigureOut">
              <a:rPr lang="en-US" smtClean="0"/>
              <a:pPr/>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EFA3C-5433-4625-BF90-67FF625F33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C23ADCA8-B45C-4589-9753-4B1165DE728B}" type="datetimeFigureOut">
              <a:rPr lang="en-US" smtClean="0"/>
              <a:pPr/>
              <a:t>6/19/2016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C54EFA3C-5433-4625-BF90-67FF625F33D9}" type="slidenum">
              <a:rPr lang="en-US" smtClean="0"/>
              <a:pPr/>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3ADCA8-B45C-4589-9753-4B1165DE728B}" type="datetimeFigureOut">
              <a:rPr lang="en-US" smtClean="0"/>
              <a:pPr/>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EFA3C-5433-4625-BF90-67FF625F33D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3ADCA8-B45C-4589-9753-4B1165DE728B}" type="datetimeFigureOut">
              <a:rPr lang="en-US" smtClean="0"/>
              <a:pPr/>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EFA3C-5433-4625-BF90-67FF625F33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3ADCA8-B45C-4589-9753-4B1165DE728B}" type="datetimeFigureOut">
              <a:rPr lang="en-US" smtClean="0"/>
              <a:pPr/>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EFA3C-5433-4625-BF90-67FF625F33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23ADCA8-B45C-4589-9753-4B1165DE728B}" type="datetimeFigureOut">
              <a:rPr lang="en-US" smtClean="0"/>
              <a:pPr/>
              <a:t>6/19/2016</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3ADCA8-B45C-4589-9753-4B1165DE728B}" type="datetimeFigureOut">
              <a:rPr lang="en-US" smtClean="0"/>
              <a:pPr/>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EFA3C-5433-4625-BF90-67FF625F33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23ADCA8-B45C-4589-9753-4B1165DE728B}" type="datetimeFigureOut">
              <a:rPr lang="en-US" smtClean="0"/>
              <a:pPr/>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EFA3C-5433-4625-BF90-67FF625F33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23ADCA8-B45C-4589-9753-4B1165DE728B}" type="datetimeFigureOut">
              <a:rPr lang="en-US" smtClean="0"/>
              <a:pPr/>
              <a:t>6/19/2016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4EFA3C-5433-4625-BF90-67FF625F33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23ADCA8-B45C-4589-9753-4B1165DE728B}" type="datetimeFigureOut">
              <a:rPr lang="en-US" smtClean="0"/>
              <a:pPr/>
              <a:t>6/19/2016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EFA3C-5433-4625-BF90-67FF625F33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ADCA8-B45C-4589-9753-4B1165DE728B}" type="datetimeFigureOut">
              <a:rPr lang="en-US" smtClean="0"/>
              <a:pPr/>
              <a:t>6/19/2016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4EFA3C-5433-4625-BF90-67FF625F33D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C23ADCA8-B45C-4589-9753-4B1165DE728B}" type="datetimeFigureOut">
              <a:rPr lang="en-US" smtClean="0"/>
              <a:pPr/>
              <a:t>6/19/2016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C54EFA3C-5433-4625-BF90-67FF625F33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C23ADCA8-B45C-4589-9753-4B1165DE728B}" type="datetimeFigureOut">
              <a:rPr lang="en-US" smtClean="0"/>
              <a:pPr/>
              <a:t>6/19/2016</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C54EFA3C-5433-4625-BF90-67FF625F33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flaghouse.com/Physical-Education/Adapted-PE/FLAGHOUSE-Ringing-Basketball.axd" TargetMode="External"/><Relationship Id="rId13" Type="http://schemas.openxmlformats.org/officeDocument/2006/relationships/image" Target="../media/image25.tiff"/><Relationship Id="rId3" Type="http://schemas.openxmlformats.org/officeDocument/2006/relationships/hyperlink" Target="http://www.nbba.org/equipment.htm" TargetMode="External"/><Relationship Id="rId7" Type="http://schemas.openxmlformats.org/officeDocument/2006/relationships/hyperlink" Target="http://www.targeinnovations.com/ibsa-futsal-blind-soccer-ball/" TargetMode="External"/><Relationship Id="rId12" Type="http://schemas.openxmlformats.org/officeDocument/2006/relationships/image" Target="../media/image24.jpeg"/><Relationship Id="rId2" Type="http://schemas.openxmlformats.org/officeDocument/2006/relationships/hyperlink" Target="http://www.flaghouse.com/Physical-Education/Balls/Sensory/Jingle-Ball.axd" TargetMode="External"/><Relationship Id="rId1" Type="http://schemas.openxmlformats.org/officeDocument/2006/relationships/slideLayout" Target="../slideLayouts/slideLayout2.xml"/><Relationship Id="rId6" Type="http://schemas.openxmlformats.org/officeDocument/2006/relationships/hyperlink" Target="http://www.independentliving.com/prodinfo.asp?number=108434" TargetMode="External"/><Relationship Id="rId11" Type="http://schemas.openxmlformats.org/officeDocument/2006/relationships/image" Target="../media/image23.jpeg"/><Relationship Id="rId5" Type="http://schemas.openxmlformats.org/officeDocument/2006/relationships/hyperlink" Target="http://www.targeinnovations.com/goalball-equipment/" TargetMode="External"/><Relationship Id="rId15" Type="http://schemas.openxmlformats.org/officeDocument/2006/relationships/image" Target="../media/image27.tiff"/><Relationship Id="rId10" Type="http://schemas.openxmlformats.org/officeDocument/2006/relationships/image" Target="../media/image22.jpeg"/><Relationship Id="rId4" Type="http://schemas.openxmlformats.org/officeDocument/2006/relationships/hyperlink" Target="http://www.seegreatthings.com/LinkClick.aspx?fileticket=5JyLEE8JNEM=&amp;tabid=200" TargetMode="External"/><Relationship Id="rId9" Type="http://schemas.openxmlformats.org/officeDocument/2006/relationships/image" Target="../media/image21.jpeg"/><Relationship Id="rId14" Type="http://schemas.openxmlformats.org/officeDocument/2006/relationships/image" Target="../media/image26.tiff"/></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tiff"/><Relationship Id="rId2" Type="http://schemas.openxmlformats.org/officeDocument/2006/relationships/hyperlink" Target="http://www.aph.org/" TargetMode="Externa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maxiaids.com/beeping-easter-egg" TargetMode="External"/><Relationship Id="rId1" Type="http://schemas.openxmlformats.org/officeDocument/2006/relationships/slideLayout" Target="../slideLayouts/slideLayout2.xml"/><Relationship Id="rId6" Type="http://schemas.openxmlformats.org/officeDocument/2006/relationships/image" Target="../media/image36.tiff"/><Relationship Id="rId5" Type="http://schemas.openxmlformats.org/officeDocument/2006/relationships/image" Target="../media/image35.tiff"/><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levelingtheplayingfield.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usaba.org/index.php/sports/sports-adaptions/sports_adaptation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fhs.org/media/1014469/workshop-session-23-athletics-for-all-sports-organizations-for-athletes-with-disabilities.pdf" TargetMode="External"/><Relationship Id="rId2" Type="http://schemas.openxmlformats.org/officeDocument/2006/relationships/hyperlink" Target="http://www2.ed.gov/about/offices/list/ocr/letters/colleague-201504-title-ix-coordinators.pdf" TargetMode="External"/><Relationship Id="rId1" Type="http://schemas.openxmlformats.org/officeDocument/2006/relationships/slideLayout" Target="../slideLayouts/slideLayout2.xml"/><Relationship Id="rId4" Type="http://schemas.openxmlformats.org/officeDocument/2006/relationships/hyperlink" Target="http://usaba.org/index.php/sports/mobilecoach/"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kathyb@cabvi.org" TargetMode="External"/><Relationship Id="rId7" Type="http://schemas.openxmlformats.org/officeDocument/2006/relationships/hyperlink" Target="mailto:tmitr1@u.brockport.edu" TargetMode="External"/><Relationship Id="rId2" Type="http://schemas.openxmlformats.org/officeDocument/2006/relationships/hyperlink" Target="mailto:llieberm@brockport.edu" TargetMode="External"/><Relationship Id="rId1" Type="http://schemas.openxmlformats.org/officeDocument/2006/relationships/slideLayout" Target="../slideLayouts/slideLayout2.xml"/><Relationship Id="rId6" Type="http://schemas.openxmlformats.org/officeDocument/2006/relationships/hyperlink" Target="mailto:campabilitieslongisland@yahoo.com" TargetMode="External"/><Relationship Id="rId5" Type="http://schemas.openxmlformats.org/officeDocument/2006/relationships/hyperlink" Target="mailto:astri1@u.brockport.edu" TargetMode="External"/><Relationship Id="rId4" Type="http://schemas.openxmlformats.org/officeDocument/2006/relationships/hyperlink" Target="mailto:klins1@u.brockport.edu"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achillestrackclub.org/" TargetMode="External"/><Relationship Id="rId3" Type="http://schemas.openxmlformats.org/officeDocument/2006/relationships/hyperlink" Target="http://www.ecac-parentcenter.org/Parent-Training-Info-Center.aspx?SID=17&amp;PID=3&amp;red=yes" TargetMode="External"/><Relationship Id="rId7" Type="http://schemas.openxmlformats.org/officeDocument/2006/relationships/hyperlink" Target="http://www.braillebookstore.com/Sporting-Goods" TargetMode="External"/><Relationship Id="rId2" Type="http://schemas.openxmlformats.org/officeDocument/2006/relationships/hyperlink" Target="http://www.teachingvisuallyimpaired.com/physical-education.html-" TargetMode="External"/><Relationship Id="rId1" Type="http://schemas.openxmlformats.org/officeDocument/2006/relationships/slideLayout" Target="../slideLayouts/slideLayout2.xml"/><Relationship Id="rId6" Type="http://schemas.openxmlformats.org/officeDocument/2006/relationships/hyperlink" Target="http://www.flaghouse.com/" TargetMode="External"/><Relationship Id="rId5" Type="http://schemas.openxmlformats.org/officeDocument/2006/relationships/hyperlink" Target="http://www.usgames.com/" TargetMode="External"/><Relationship Id="rId10" Type="http://schemas.openxmlformats.org/officeDocument/2006/relationships/hyperlink" Target="http://www.levelingtheplayingfield.org/" TargetMode="External"/><Relationship Id="rId4" Type="http://schemas.openxmlformats.org/officeDocument/2006/relationships/hyperlink" Target="http://www.aph.org/" TargetMode="External"/><Relationship Id="rId9" Type="http://schemas.openxmlformats.org/officeDocument/2006/relationships/hyperlink" Target="https://youtu.be/x8O_6TQtSi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77fyMsRWrY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ecac-parentcenter.org/IEP.aspx?sid=171&amp;pid=130&amp;red=y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2016 </a:t>
            </a:r>
            <a:r>
              <a:rPr lang="en-US" dirty="0" smtClean="0"/>
              <a:t>Camp Abilities</a:t>
            </a:r>
            <a:br>
              <a:rPr lang="en-US" dirty="0" smtClean="0"/>
            </a:br>
            <a:r>
              <a:rPr lang="en-US" dirty="0" smtClean="0"/>
              <a:t>Family Advocacy Training</a:t>
            </a:r>
            <a:endParaRPr lang="en-US" dirty="0"/>
          </a:p>
        </p:txBody>
      </p:sp>
      <p:sp>
        <p:nvSpPr>
          <p:cNvPr id="3" name="Subtitle 2"/>
          <p:cNvSpPr>
            <a:spLocks noGrp="1"/>
          </p:cNvSpPr>
          <p:nvPr>
            <p:ph type="subTitle" idx="1"/>
          </p:nvPr>
        </p:nvSpPr>
        <p:spPr/>
        <p:txBody>
          <a:bodyPr>
            <a:normAutofit/>
          </a:bodyPr>
          <a:lstStyle/>
          <a:p>
            <a:r>
              <a:rPr lang="en-US" dirty="0" smtClean="0"/>
              <a:t>By</a:t>
            </a:r>
          </a:p>
          <a:p>
            <a:r>
              <a:rPr lang="en-US" dirty="0" smtClean="0"/>
              <a:t>Dr. Lauren Lieberman, Jessica Suppa and Micah Joseph</a:t>
            </a:r>
          </a:p>
        </p:txBody>
      </p:sp>
      <p:sp>
        <p:nvSpPr>
          <p:cNvPr id="4" name="TextBox 3"/>
          <p:cNvSpPr txBox="1"/>
          <p:nvPr/>
        </p:nvSpPr>
        <p:spPr>
          <a:xfrm>
            <a:off x="2209800" y="533400"/>
            <a:ext cx="4800600" cy="1384995"/>
          </a:xfrm>
          <a:prstGeom prst="rect">
            <a:avLst/>
          </a:prstGeom>
          <a:noFill/>
        </p:spPr>
        <p:txBody>
          <a:bodyPr wrap="square" rtlCol="0">
            <a:spAutoFit/>
          </a:bodyPr>
          <a:lstStyle/>
          <a:p>
            <a:pPr algn="ctr"/>
            <a:endParaRPr lang="en-US" sz="2800" dirty="0" smtClean="0"/>
          </a:p>
          <a:p>
            <a:pPr algn="ctr"/>
            <a:r>
              <a:rPr lang="en-US" sz="2800" b="1" u="sng" dirty="0" smtClean="0">
                <a:solidFill>
                  <a:schemeClr val="bg1">
                    <a:lumMod val="95000"/>
                  </a:schemeClr>
                </a:solidFill>
              </a:rPr>
              <a:t>“A Loss of Sight, NEVER </a:t>
            </a:r>
          </a:p>
          <a:p>
            <a:pPr algn="ctr"/>
            <a:r>
              <a:rPr lang="en-US" sz="2800" b="1" u="sng" dirty="0" smtClean="0">
                <a:solidFill>
                  <a:schemeClr val="bg1">
                    <a:lumMod val="95000"/>
                  </a:schemeClr>
                </a:solidFill>
              </a:rPr>
              <a:t>A Loss of VISION”</a:t>
            </a:r>
            <a:endParaRPr lang="en-US" sz="2800" b="1" u="sng" dirty="0">
              <a:solidFill>
                <a:schemeClr val="bg1">
                  <a:lumMod val="95000"/>
                </a:schemeClr>
              </a:solidFill>
            </a:endParaRPr>
          </a:p>
        </p:txBody>
      </p:sp>
      <p:pic>
        <p:nvPicPr>
          <p:cNvPr id="15362" name="Picture 4"/>
          <p:cNvPicPr>
            <a:picLocks noChangeAspect="1" noChangeArrowheads="1"/>
          </p:cNvPicPr>
          <p:nvPr/>
        </p:nvPicPr>
        <p:blipFill>
          <a:blip r:embed="rId2"/>
          <a:srcRect/>
          <a:stretch>
            <a:fillRect/>
          </a:stretch>
        </p:blipFill>
        <p:spPr bwMode="auto">
          <a:xfrm>
            <a:off x="0" y="0"/>
            <a:ext cx="1805583" cy="1371600"/>
          </a:xfrm>
          <a:prstGeom prst="rect">
            <a:avLst/>
          </a:prstGeom>
          <a:noFill/>
          <a:ln w="9525">
            <a:noFill/>
            <a:miter lim="800000"/>
            <a:headEnd/>
            <a:tailEnd/>
          </a:ln>
        </p:spPr>
      </p:pic>
      <p:pic>
        <p:nvPicPr>
          <p:cNvPr id="15364" name="Picture 3"/>
          <p:cNvPicPr>
            <a:picLocks noChangeAspect="1" noChangeArrowheads="1"/>
          </p:cNvPicPr>
          <p:nvPr/>
        </p:nvPicPr>
        <p:blipFill>
          <a:blip r:embed="rId3"/>
          <a:srcRect/>
          <a:stretch>
            <a:fillRect/>
          </a:stretch>
        </p:blipFill>
        <p:spPr bwMode="auto">
          <a:xfrm>
            <a:off x="6324600" y="1524000"/>
            <a:ext cx="2362200" cy="1085850"/>
          </a:xfrm>
          <a:prstGeom prst="rect">
            <a:avLst/>
          </a:prstGeom>
          <a:noFill/>
          <a:ln w="9525">
            <a:noFill/>
            <a:miter lim="800000"/>
            <a:headEnd/>
            <a:tailEnd/>
          </a:ln>
        </p:spPr>
      </p:pic>
      <p:pic>
        <p:nvPicPr>
          <p:cNvPr id="15365" name="Picture 5" descr="https://encrypted-tbn1.gstatic.com/images?q=tbn:ANd9GcRg18e_wsyveH2ZTrRIkY5NbP0l7uDP4KgiTohhwYomTYFqVGUcrQ"/>
          <p:cNvPicPr>
            <a:picLocks noChangeAspect="1" noChangeArrowheads="1"/>
          </p:cNvPicPr>
          <p:nvPr/>
        </p:nvPicPr>
        <p:blipFill>
          <a:blip r:embed="rId4"/>
          <a:srcRect/>
          <a:stretch>
            <a:fillRect/>
          </a:stretch>
        </p:blipFill>
        <p:spPr bwMode="auto">
          <a:xfrm>
            <a:off x="6784043" y="0"/>
            <a:ext cx="2359958" cy="1143000"/>
          </a:xfrm>
          <a:prstGeom prst="rect">
            <a:avLst/>
          </a:prstGeom>
          <a:noFill/>
          <a:ln w="9525">
            <a:noFill/>
            <a:miter lim="800000"/>
            <a:headEnd/>
            <a:tailEnd/>
          </a:ln>
        </p:spPr>
      </p:pic>
      <p:pic>
        <p:nvPicPr>
          <p:cNvPr id="15366" name="Picture 2"/>
          <p:cNvPicPr>
            <a:picLocks noChangeAspect="1" noChangeArrowheads="1"/>
          </p:cNvPicPr>
          <p:nvPr/>
        </p:nvPicPr>
        <p:blipFill>
          <a:blip r:embed="rId5"/>
          <a:srcRect/>
          <a:stretch>
            <a:fillRect/>
          </a:stretch>
        </p:blipFill>
        <p:spPr bwMode="auto">
          <a:xfrm>
            <a:off x="685800" y="1524000"/>
            <a:ext cx="1736725" cy="1335942"/>
          </a:xfrm>
          <a:prstGeom prst="rect">
            <a:avLst/>
          </a:prstGeom>
          <a:noFill/>
          <a:ln w="9525">
            <a:noFill/>
            <a:miter lim="800000"/>
            <a:headEnd/>
            <a:tailEnd/>
          </a:ln>
        </p:spPr>
      </p:pic>
    </p:spTree>
    <p:extLst>
      <p:ext uri="{BB962C8B-B14F-4D97-AF65-F5344CB8AC3E}">
        <p14:creationId xmlns:p14="http://schemas.microsoft.com/office/powerpoint/2010/main" val="3419047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Pre-Teaching</a:t>
            </a:r>
            <a:endParaRPr lang="en-US" dirty="0"/>
          </a:p>
        </p:txBody>
      </p:sp>
      <p:sp>
        <p:nvSpPr>
          <p:cNvPr id="4" name="Content Placeholder 3"/>
          <p:cNvSpPr>
            <a:spLocks noGrp="1"/>
          </p:cNvSpPr>
          <p:nvPr>
            <p:ph idx="1"/>
          </p:nvPr>
        </p:nvSpPr>
        <p:spPr>
          <a:xfrm>
            <a:off x="456405" y="1676400"/>
            <a:ext cx="8229600" cy="4525963"/>
          </a:xfrm>
        </p:spPr>
        <p:txBody>
          <a:bodyPr/>
          <a:lstStyle/>
          <a:p>
            <a:r>
              <a:rPr lang="en-US" dirty="0" smtClean="0"/>
              <a:t>Learning  components:</a:t>
            </a:r>
          </a:p>
          <a:p>
            <a:pPr lvl="1"/>
            <a:r>
              <a:rPr lang="en-US" sz="2400" dirty="0" smtClean="0"/>
              <a:t>Equipment, rules, environment, (Tactile Boards)</a:t>
            </a:r>
          </a:p>
          <a:p>
            <a:pPr lvl="1"/>
            <a:r>
              <a:rPr lang="en-US" sz="2400" dirty="0" smtClean="0"/>
              <a:t>Positioning, Concepts, Scoring, Terms</a:t>
            </a:r>
          </a:p>
          <a:p>
            <a:pPr marL="457200" lvl="1" indent="0">
              <a:buNone/>
            </a:pPr>
            <a:r>
              <a:rPr lang="en-US" sz="2400" dirty="0" smtClean="0"/>
              <a:t>*** Teach prior to the unit for best results!</a:t>
            </a:r>
          </a:p>
          <a:p>
            <a:pPr marL="457200" lvl="1" indent="0">
              <a:buNone/>
            </a:pPr>
            <a:endParaRPr lang="en-US" sz="2400" dirty="0" smtClean="0"/>
          </a:p>
          <a:p>
            <a:pPr marL="457200" lvl="1" indent="0">
              <a:buNone/>
            </a:pPr>
            <a:endParaRPr lang="en-US" dirty="0"/>
          </a:p>
        </p:txBody>
      </p:sp>
      <p:pic>
        <p:nvPicPr>
          <p:cNvPr id="5" name="Picture 4" descr="tenniscourt.png"/>
          <p:cNvPicPr>
            <a:picLocks noChangeAspect="1"/>
          </p:cNvPicPr>
          <p:nvPr/>
        </p:nvPicPr>
        <p:blipFill>
          <a:blip r:embed="rId2"/>
          <a:stretch>
            <a:fillRect/>
          </a:stretch>
        </p:blipFill>
        <p:spPr>
          <a:xfrm>
            <a:off x="990600" y="4358702"/>
            <a:ext cx="3324225" cy="2495550"/>
          </a:xfrm>
          <a:prstGeom prst="rect">
            <a:avLst/>
          </a:prstGeom>
        </p:spPr>
      </p:pic>
      <p:pic>
        <p:nvPicPr>
          <p:cNvPr id="6" name="Picture 2" descr="H:\Gia's Pics CA 2014\100D3100\Best Pics\DSC_050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57800" y="4313419"/>
            <a:ext cx="3543301"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855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Pre-teaching continued</a:t>
            </a:r>
            <a:endParaRPr lang="en-US" dirty="0"/>
          </a:p>
        </p:txBody>
      </p:sp>
      <p:sp>
        <p:nvSpPr>
          <p:cNvPr id="3" name="Content Placeholder 2"/>
          <p:cNvSpPr>
            <a:spLocks noGrp="1"/>
          </p:cNvSpPr>
          <p:nvPr>
            <p:ph idx="1"/>
          </p:nvPr>
        </p:nvSpPr>
        <p:spPr>
          <a:xfrm>
            <a:off x="457200" y="1752600"/>
            <a:ext cx="7920039" cy="4500281"/>
          </a:xfrm>
        </p:spPr>
        <p:txBody>
          <a:bodyPr/>
          <a:lstStyle/>
          <a:p>
            <a:pPr>
              <a:buFont typeface="Arial" charset="0"/>
              <a:buChar char="•"/>
            </a:pPr>
            <a:r>
              <a:rPr lang="en-US" dirty="0">
                <a:latin typeface="Arial" charset="0"/>
                <a:ea typeface="Arial" charset="0"/>
                <a:cs typeface="Arial" charset="0"/>
              </a:rPr>
              <a:t>Athletes can participate in closed and open sports</a:t>
            </a:r>
          </a:p>
          <a:p>
            <a:pPr lvl="2">
              <a:buFont typeface="Arial" charset="0"/>
              <a:buChar char="•"/>
            </a:pPr>
            <a:r>
              <a:rPr lang="en-US" sz="2400" u="sng" dirty="0">
                <a:latin typeface="Arial" charset="0"/>
                <a:ea typeface="Arial" charset="0"/>
                <a:cs typeface="Arial" charset="0"/>
              </a:rPr>
              <a:t>Open</a:t>
            </a:r>
            <a:r>
              <a:rPr lang="en-US" sz="2400" dirty="0">
                <a:latin typeface="Arial" charset="0"/>
                <a:ea typeface="Arial" charset="0"/>
                <a:cs typeface="Arial" charset="0"/>
              </a:rPr>
              <a:t>: offense and defense (Basketball, Soccer, Football, Volleyball)</a:t>
            </a:r>
          </a:p>
          <a:p>
            <a:pPr lvl="2">
              <a:buFont typeface="Arial" charset="0"/>
              <a:buChar char="•"/>
            </a:pPr>
            <a:r>
              <a:rPr lang="en-US" sz="2400" u="sng" dirty="0">
                <a:latin typeface="Arial" charset="0"/>
                <a:ea typeface="Arial" charset="0"/>
                <a:cs typeface="Arial" charset="0"/>
              </a:rPr>
              <a:t>Closed</a:t>
            </a:r>
            <a:r>
              <a:rPr lang="en-US" sz="2400" dirty="0">
                <a:latin typeface="Arial" charset="0"/>
                <a:ea typeface="Arial" charset="0"/>
                <a:cs typeface="Arial" charset="0"/>
              </a:rPr>
              <a:t>: Environment is consistent (Shot-put, Archery, Golf, Gymnastics) </a:t>
            </a:r>
          </a:p>
          <a:p>
            <a:endParaRPr lang="en-US" dirty="0"/>
          </a:p>
        </p:txBody>
      </p:sp>
      <p:pic>
        <p:nvPicPr>
          <p:cNvPr id="4" name="Picture 3" descr="H:\D0000Cl9dbAom6Vo\DSC_485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4495800"/>
            <a:ext cx="305320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Goalball\Camp Abilities 2012 Amanda 7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3861460"/>
            <a:ext cx="1959943" cy="295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33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a:bodyPr>
          <a:lstStyle/>
          <a:p>
            <a:r>
              <a:rPr lang="en-US" b="1" smtClean="0"/>
              <a:t>Whole – Part - Whole</a:t>
            </a:r>
            <a:endParaRPr lang="en-US" b="1" dirty="0"/>
          </a:p>
        </p:txBody>
      </p:sp>
      <p:sp>
        <p:nvSpPr>
          <p:cNvPr id="3" name="Content Placeholder 2"/>
          <p:cNvSpPr>
            <a:spLocks noGrp="1"/>
          </p:cNvSpPr>
          <p:nvPr>
            <p:ph idx="1"/>
          </p:nvPr>
        </p:nvSpPr>
        <p:spPr>
          <a:xfrm>
            <a:off x="0" y="1752600"/>
            <a:ext cx="9144000" cy="4182035"/>
          </a:xfrm>
        </p:spPr>
        <p:txBody>
          <a:bodyPr>
            <a:normAutofit/>
          </a:bodyPr>
          <a:lstStyle/>
          <a:p>
            <a:pPr marL="457200" indent="-457200">
              <a:lnSpc>
                <a:spcPct val="150000"/>
              </a:lnSpc>
              <a:buAutoNum type="arabicPeriod"/>
            </a:pPr>
            <a:r>
              <a:rPr lang="en-US" sz="2000" dirty="0">
                <a:latin typeface="Arial" charset="0"/>
                <a:ea typeface="Arial" charset="0"/>
                <a:cs typeface="Arial" charset="0"/>
              </a:rPr>
              <a:t>The entire activity is presented first so that athletes understand what they are going to attempt to accomplish</a:t>
            </a:r>
          </a:p>
          <a:p>
            <a:pPr marL="457200" indent="-457200">
              <a:lnSpc>
                <a:spcPct val="150000"/>
              </a:lnSpc>
              <a:buAutoNum type="arabicPeriod"/>
            </a:pPr>
            <a:r>
              <a:rPr lang="en-US" sz="2000" dirty="0">
                <a:latin typeface="Arial" charset="0"/>
                <a:ea typeface="Arial" charset="0"/>
                <a:cs typeface="Arial" charset="0"/>
              </a:rPr>
              <a:t>The activity is then broken down into its component parts, which are taught and practiced</a:t>
            </a:r>
          </a:p>
          <a:p>
            <a:pPr marL="457200" indent="-457200">
              <a:lnSpc>
                <a:spcPct val="150000"/>
              </a:lnSpc>
              <a:buAutoNum type="arabicPeriod"/>
            </a:pPr>
            <a:r>
              <a:rPr lang="en-US" sz="2000" dirty="0">
                <a:latin typeface="Arial" charset="0"/>
                <a:ea typeface="Arial" charset="0"/>
                <a:cs typeface="Arial" charset="0"/>
              </a:rPr>
              <a:t>Finally, the athletes put the parts together into the whole activity or skill.</a:t>
            </a:r>
          </a:p>
          <a:p>
            <a:pPr marL="0" lvl="1" indent="0">
              <a:lnSpc>
                <a:spcPct val="150000"/>
              </a:lnSpc>
              <a:buNone/>
            </a:pPr>
            <a:r>
              <a:rPr lang="en-US" sz="2000" b="1" dirty="0">
                <a:latin typeface="Arial" charset="0"/>
                <a:ea typeface="Arial" charset="0"/>
                <a:cs typeface="Arial" charset="0"/>
              </a:rPr>
              <a:t>Example 1:</a:t>
            </a:r>
            <a:r>
              <a:rPr lang="en-US" sz="2000" dirty="0">
                <a:latin typeface="Arial" charset="0"/>
                <a:ea typeface="Arial" charset="0"/>
                <a:cs typeface="Arial" charset="0"/>
              </a:rPr>
              <a:t> Use tactile boards prior to exploring the field of play or court</a:t>
            </a:r>
          </a:p>
          <a:p>
            <a:pPr marL="0" lvl="1" indent="0">
              <a:lnSpc>
                <a:spcPct val="150000"/>
              </a:lnSpc>
              <a:buNone/>
            </a:pPr>
            <a:r>
              <a:rPr lang="en-US" sz="2000" b="1" dirty="0">
                <a:latin typeface="Arial" charset="0"/>
                <a:ea typeface="Arial" charset="0"/>
                <a:cs typeface="Arial" charset="0"/>
              </a:rPr>
              <a:t>Example 2</a:t>
            </a:r>
            <a:r>
              <a:rPr lang="en-US" sz="2000" dirty="0">
                <a:latin typeface="Arial" charset="0"/>
                <a:ea typeface="Arial" charset="0"/>
                <a:cs typeface="Arial" charset="0"/>
              </a:rPr>
              <a:t>: Show and explain equipment prior to teaching the unit</a:t>
            </a:r>
            <a:endParaRPr lang="en-US" sz="2400" dirty="0">
              <a:latin typeface="Arial" charset="0"/>
              <a:ea typeface="Arial" charset="0"/>
              <a:cs typeface="Arial" charset="0"/>
            </a:endParaRPr>
          </a:p>
          <a:p>
            <a:pPr>
              <a:buFont typeface="Arial"/>
              <a:buChar char="•"/>
            </a:pPr>
            <a:endParaRPr lang="en-US" dirty="0" smtClean="0"/>
          </a:p>
        </p:txBody>
      </p:sp>
    </p:spTree>
    <p:extLst>
      <p:ext uri="{BB962C8B-B14F-4D97-AF65-F5344CB8AC3E}">
        <p14:creationId xmlns:p14="http://schemas.microsoft.com/office/powerpoint/2010/main" val="420870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Equipment</a:t>
            </a:r>
            <a:endParaRPr lang="en-US" dirty="0"/>
          </a:p>
        </p:txBody>
      </p:sp>
      <p:sp>
        <p:nvSpPr>
          <p:cNvPr id="3" name="Content Placeholder 2"/>
          <p:cNvSpPr>
            <a:spLocks noGrp="1"/>
          </p:cNvSpPr>
          <p:nvPr>
            <p:ph idx="1"/>
          </p:nvPr>
        </p:nvSpPr>
        <p:spPr>
          <a:xfrm>
            <a:off x="152400" y="909637"/>
            <a:ext cx="8229600" cy="5943600"/>
          </a:xfrm>
        </p:spPr>
        <p:txBody>
          <a:bodyPr>
            <a:noAutofit/>
          </a:bodyPr>
          <a:lstStyle/>
          <a:p>
            <a:r>
              <a:rPr lang="en-US" sz="1600" dirty="0" smtClean="0"/>
              <a:t>Beeping Ball </a:t>
            </a:r>
          </a:p>
          <a:p>
            <a:r>
              <a:rPr lang="en-US" sz="1600" dirty="0" smtClean="0">
                <a:hlinkClick r:id="rId2"/>
              </a:rPr>
              <a:t>Bell Ball </a:t>
            </a:r>
            <a:endParaRPr lang="en-US" sz="1600" dirty="0" smtClean="0"/>
          </a:p>
          <a:p>
            <a:r>
              <a:rPr lang="en-US" sz="1600" dirty="0" smtClean="0"/>
              <a:t>Resources for:</a:t>
            </a:r>
          </a:p>
          <a:p>
            <a:pPr lvl="1"/>
            <a:r>
              <a:rPr lang="en-US" sz="1600" dirty="0" smtClean="0"/>
              <a:t>Beep baseball </a:t>
            </a:r>
          </a:p>
          <a:p>
            <a:pPr lvl="2"/>
            <a:r>
              <a:rPr lang="en-US" sz="1600" dirty="0">
                <a:hlinkClick r:id="rId3"/>
              </a:rPr>
              <a:t>http://</a:t>
            </a:r>
            <a:r>
              <a:rPr lang="en-US" sz="1600" dirty="0" smtClean="0">
                <a:hlinkClick r:id="rId3"/>
              </a:rPr>
              <a:t>www.nbba.org/equipment.htm</a:t>
            </a:r>
            <a:endParaRPr lang="en-US" sz="1600" dirty="0" smtClean="0"/>
          </a:p>
          <a:p>
            <a:pPr lvl="1"/>
            <a:r>
              <a:rPr lang="en-US" sz="1600" dirty="0" smtClean="0"/>
              <a:t>Beep kickball </a:t>
            </a:r>
          </a:p>
          <a:p>
            <a:pPr lvl="2"/>
            <a:r>
              <a:rPr lang="en-US" sz="1600" dirty="0"/>
              <a:t>http://</a:t>
            </a:r>
            <a:r>
              <a:rPr lang="en-US" sz="1600" dirty="0" err="1"/>
              <a:t>www.beepkickball.com</a:t>
            </a:r>
            <a:endParaRPr lang="en-US" sz="1600" dirty="0" smtClean="0"/>
          </a:p>
          <a:p>
            <a:pPr lvl="1"/>
            <a:r>
              <a:rPr lang="en-US" sz="1600" dirty="0" err="1" smtClean="0"/>
              <a:t>Goalball</a:t>
            </a:r>
            <a:endParaRPr lang="en-US" sz="1600" dirty="0" smtClean="0"/>
          </a:p>
          <a:p>
            <a:pPr lvl="2"/>
            <a:r>
              <a:rPr lang="en-US" sz="1600" dirty="0" smtClean="0">
                <a:hlinkClick r:id="rId4"/>
              </a:rPr>
              <a:t>ABVI </a:t>
            </a:r>
            <a:r>
              <a:rPr lang="en-US" sz="1600" dirty="0" err="1" smtClean="0">
                <a:hlinkClick r:id="rId4"/>
              </a:rPr>
              <a:t>Goalball</a:t>
            </a:r>
            <a:r>
              <a:rPr lang="en-US" sz="1600" dirty="0" smtClean="0">
                <a:hlinkClick r:id="rId4"/>
              </a:rPr>
              <a:t> kit</a:t>
            </a:r>
            <a:endParaRPr lang="en-US" sz="1600" dirty="0" smtClean="0"/>
          </a:p>
          <a:p>
            <a:pPr lvl="2"/>
            <a:r>
              <a:rPr lang="en-US" sz="1600" dirty="0" smtClean="0">
                <a:hlinkClick r:id="rId5"/>
              </a:rPr>
              <a:t>Targe</a:t>
            </a:r>
            <a:endParaRPr lang="en-US" sz="1600" dirty="0" smtClean="0"/>
          </a:p>
          <a:p>
            <a:pPr lvl="1"/>
            <a:r>
              <a:rPr lang="en-US" sz="1600" dirty="0" smtClean="0"/>
              <a:t>Soccer</a:t>
            </a:r>
          </a:p>
          <a:p>
            <a:pPr lvl="2"/>
            <a:r>
              <a:rPr lang="en-US" sz="1400" dirty="0" smtClean="0">
                <a:hlinkClick r:id="rId6"/>
              </a:rPr>
              <a:t>ISA Soccerball with Rattle Pods </a:t>
            </a:r>
            <a:r>
              <a:rPr lang="en-US" sz="1400" dirty="0" smtClean="0"/>
              <a:t>recommended</a:t>
            </a:r>
          </a:p>
          <a:p>
            <a:pPr lvl="1"/>
            <a:r>
              <a:rPr lang="en-US" sz="1600" dirty="0" smtClean="0"/>
              <a:t>Football 5-A-Side</a:t>
            </a:r>
          </a:p>
          <a:p>
            <a:pPr lvl="2"/>
            <a:r>
              <a:rPr lang="en-US" sz="1400" dirty="0" smtClean="0">
                <a:hlinkClick r:id="rId7"/>
              </a:rPr>
              <a:t>IBSA </a:t>
            </a:r>
            <a:r>
              <a:rPr lang="en-US" sz="1400" dirty="0" err="1" smtClean="0">
                <a:hlinkClick r:id="rId7"/>
              </a:rPr>
              <a:t>futsol</a:t>
            </a:r>
            <a:r>
              <a:rPr lang="en-US" sz="1400" dirty="0" smtClean="0">
                <a:hlinkClick r:id="rId7"/>
              </a:rPr>
              <a:t> Blind Soccer ball</a:t>
            </a:r>
            <a:endParaRPr lang="en-US" sz="1400" dirty="0" smtClean="0"/>
          </a:p>
          <a:p>
            <a:pPr lvl="1"/>
            <a:r>
              <a:rPr lang="en-US" sz="1600" dirty="0" smtClean="0"/>
              <a:t>Basketball</a:t>
            </a:r>
          </a:p>
          <a:p>
            <a:pPr lvl="2"/>
            <a:r>
              <a:rPr lang="en-US" sz="1400" dirty="0" smtClean="0">
                <a:hlinkClick r:id="rId8"/>
              </a:rPr>
              <a:t>Ringing Basketball</a:t>
            </a:r>
            <a:endParaRPr lang="en-US" sz="1400" dirty="0" smtClean="0"/>
          </a:p>
        </p:txBody>
      </p:sp>
      <p:pic>
        <p:nvPicPr>
          <p:cNvPr id="5" name="Picture 4" descr="108420.jpg"/>
          <p:cNvPicPr>
            <a:picLocks noChangeAspect="1"/>
          </p:cNvPicPr>
          <p:nvPr/>
        </p:nvPicPr>
        <p:blipFill>
          <a:blip r:embed="rId9"/>
          <a:stretch>
            <a:fillRect/>
          </a:stretch>
        </p:blipFill>
        <p:spPr>
          <a:xfrm>
            <a:off x="6560946" y="1813020"/>
            <a:ext cx="1295400" cy="1295400"/>
          </a:xfrm>
          <a:prstGeom prst="rect">
            <a:avLst/>
          </a:prstGeom>
        </p:spPr>
      </p:pic>
      <p:pic>
        <p:nvPicPr>
          <p:cNvPr id="7" name="Picture 6" descr="b4120.01.12.jpg"/>
          <p:cNvPicPr>
            <a:picLocks noChangeAspect="1"/>
          </p:cNvPicPr>
          <p:nvPr/>
        </p:nvPicPr>
        <p:blipFill>
          <a:blip r:embed="rId10"/>
          <a:stretch>
            <a:fillRect/>
          </a:stretch>
        </p:blipFill>
        <p:spPr>
          <a:xfrm>
            <a:off x="7629620" y="3464256"/>
            <a:ext cx="1447800" cy="1447800"/>
          </a:xfrm>
          <a:prstGeom prst="rect">
            <a:avLst/>
          </a:prstGeom>
        </p:spPr>
      </p:pic>
      <p:pic>
        <p:nvPicPr>
          <p:cNvPr id="9" name="Picture 8" descr="beep.baseball.jpg"/>
          <p:cNvPicPr>
            <a:picLocks noChangeAspect="1"/>
          </p:cNvPicPr>
          <p:nvPr/>
        </p:nvPicPr>
        <p:blipFill>
          <a:blip r:embed="rId11"/>
          <a:stretch>
            <a:fillRect/>
          </a:stretch>
        </p:blipFill>
        <p:spPr>
          <a:xfrm>
            <a:off x="5215359" y="1182685"/>
            <a:ext cx="1162050" cy="1162050"/>
          </a:xfrm>
          <a:prstGeom prst="rect">
            <a:avLst/>
          </a:prstGeom>
        </p:spPr>
      </p:pic>
      <p:pic>
        <p:nvPicPr>
          <p:cNvPr id="12" name="Picture 11" descr="1-07516-00_APH_Techno_Ball.jpg"/>
          <p:cNvPicPr>
            <a:picLocks noChangeAspect="1"/>
          </p:cNvPicPr>
          <p:nvPr/>
        </p:nvPicPr>
        <p:blipFill>
          <a:blip r:embed="rId12"/>
          <a:stretch>
            <a:fillRect/>
          </a:stretch>
        </p:blipFill>
        <p:spPr>
          <a:xfrm>
            <a:off x="8069183" y="988806"/>
            <a:ext cx="973541" cy="978409"/>
          </a:xfrm>
          <a:prstGeom prst="rect">
            <a:avLst/>
          </a:prstGeom>
        </p:spPr>
      </p:pic>
      <p:pic>
        <p:nvPicPr>
          <p:cNvPr id="8" name="Picture 7"/>
          <p:cNvPicPr>
            <a:picLocks noChangeAspect="1"/>
          </p:cNvPicPr>
          <p:nvPr/>
        </p:nvPicPr>
        <p:blipFill>
          <a:blip r:embed="rId13"/>
          <a:stretch>
            <a:fillRect/>
          </a:stretch>
        </p:blipFill>
        <p:spPr>
          <a:xfrm>
            <a:off x="7162800" y="5038468"/>
            <a:ext cx="1939925" cy="1814769"/>
          </a:xfrm>
          <a:prstGeom prst="rect">
            <a:avLst/>
          </a:prstGeom>
        </p:spPr>
      </p:pic>
      <p:pic>
        <p:nvPicPr>
          <p:cNvPr id="10" name="Picture 9"/>
          <p:cNvPicPr>
            <a:picLocks noChangeAspect="1"/>
          </p:cNvPicPr>
          <p:nvPr/>
        </p:nvPicPr>
        <p:blipFill>
          <a:blip r:embed="rId14"/>
          <a:stretch>
            <a:fillRect/>
          </a:stretch>
        </p:blipFill>
        <p:spPr>
          <a:xfrm>
            <a:off x="5486400" y="5481637"/>
            <a:ext cx="1371600" cy="1371600"/>
          </a:xfrm>
          <a:prstGeom prst="rect">
            <a:avLst/>
          </a:prstGeom>
        </p:spPr>
      </p:pic>
      <p:pic>
        <p:nvPicPr>
          <p:cNvPr id="14" name="Picture 13"/>
          <p:cNvPicPr>
            <a:picLocks noChangeAspect="1"/>
          </p:cNvPicPr>
          <p:nvPr/>
        </p:nvPicPr>
        <p:blipFill>
          <a:blip r:embed="rId15"/>
          <a:stretch>
            <a:fillRect/>
          </a:stretch>
        </p:blipFill>
        <p:spPr>
          <a:xfrm>
            <a:off x="5267210" y="3327319"/>
            <a:ext cx="1721673" cy="1721673"/>
          </a:xfrm>
          <a:prstGeom prst="rect">
            <a:avLst/>
          </a:prstGeom>
        </p:spPr>
      </p:pic>
    </p:spTree>
    <p:extLst>
      <p:ext uri="{BB962C8B-B14F-4D97-AF65-F5344CB8AC3E}">
        <p14:creationId xmlns:p14="http://schemas.microsoft.com/office/powerpoint/2010/main" val="3038148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858000" cy="1143000"/>
          </a:xfrm>
        </p:spPr>
        <p:txBody>
          <a:bodyPr/>
          <a:lstStyle/>
          <a:p>
            <a:r>
              <a:rPr lang="en-US" dirty="0" smtClean="0"/>
              <a:t>Equipment Continued</a:t>
            </a:r>
            <a:endParaRPr lang="en-US" dirty="0"/>
          </a:p>
        </p:txBody>
      </p:sp>
      <p:sp>
        <p:nvSpPr>
          <p:cNvPr id="3" name="Content Placeholder 2"/>
          <p:cNvSpPr>
            <a:spLocks noGrp="1"/>
          </p:cNvSpPr>
          <p:nvPr>
            <p:ph idx="1"/>
          </p:nvPr>
        </p:nvSpPr>
        <p:spPr>
          <a:xfrm>
            <a:off x="0" y="1674138"/>
            <a:ext cx="7612064" cy="4182035"/>
          </a:xfrm>
        </p:spPr>
        <p:txBody>
          <a:bodyPr/>
          <a:lstStyle/>
          <a:p>
            <a:r>
              <a:rPr lang="en-US" dirty="0" smtClean="0"/>
              <a:t>Running equipment</a:t>
            </a:r>
          </a:p>
          <a:p>
            <a:pPr lvl="1"/>
            <a:r>
              <a:rPr lang="en-US" dirty="0" smtClean="0"/>
              <a:t>Tethers (hip, string, loops)</a:t>
            </a:r>
          </a:p>
          <a:p>
            <a:r>
              <a:rPr lang="en-US" dirty="0" smtClean="0"/>
              <a:t>Jump Rope Kit &amp; Walk-Run For Fitness</a:t>
            </a:r>
          </a:p>
          <a:p>
            <a:pPr lvl="1"/>
            <a:r>
              <a:rPr lang="en-US" dirty="0">
                <a:hlinkClick r:id="rId2"/>
              </a:rPr>
              <a:t>American Printing House For The Blind</a:t>
            </a:r>
            <a:endParaRPr lang="en-US" dirty="0"/>
          </a:p>
          <a:p>
            <a:pPr lvl="1">
              <a:buNone/>
            </a:pPr>
            <a:endParaRPr lang="en-US" dirty="0"/>
          </a:p>
        </p:txBody>
      </p:sp>
      <p:pic>
        <p:nvPicPr>
          <p:cNvPr id="4" name="Picture 3" descr="virtual-jump-rope-health-gadget-2.jpg"/>
          <p:cNvPicPr>
            <a:picLocks noChangeAspect="1"/>
          </p:cNvPicPr>
          <p:nvPr/>
        </p:nvPicPr>
        <p:blipFill>
          <a:blip r:embed="rId3"/>
          <a:stretch>
            <a:fillRect/>
          </a:stretch>
        </p:blipFill>
        <p:spPr>
          <a:xfrm>
            <a:off x="0" y="4751859"/>
            <a:ext cx="2811487" cy="2100536"/>
          </a:xfrm>
          <a:prstGeom prst="rect">
            <a:avLst/>
          </a:prstGeom>
        </p:spPr>
      </p:pic>
      <p:pic>
        <p:nvPicPr>
          <p:cNvPr id="5" name="Picture 4" descr="1-07521-00_Jump_Rope_to_Fitness_Kit.jpg"/>
          <p:cNvPicPr>
            <a:picLocks noChangeAspect="1"/>
          </p:cNvPicPr>
          <p:nvPr/>
        </p:nvPicPr>
        <p:blipFill>
          <a:blip r:embed="rId4"/>
          <a:stretch>
            <a:fillRect/>
          </a:stretch>
        </p:blipFill>
        <p:spPr>
          <a:xfrm>
            <a:off x="5802659" y="4751859"/>
            <a:ext cx="3341341" cy="2057400"/>
          </a:xfrm>
          <a:prstGeom prst="rect">
            <a:avLst/>
          </a:prstGeom>
        </p:spPr>
      </p:pic>
      <p:pic>
        <p:nvPicPr>
          <p:cNvPr id="7" name="Picture 6" descr="20150517__18DCSBOLw~2_300.jpg"/>
          <p:cNvPicPr>
            <a:picLocks noChangeAspect="1"/>
          </p:cNvPicPr>
          <p:nvPr/>
        </p:nvPicPr>
        <p:blipFill>
          <a:blip r:embed="rId5"/>
          <a:stretch>
            <a:fillRect/>
          </a:stretch>
        </p:blipFill>
        <p:spPr>
          <a:xfrm>
            <a:off x="7221091" y="945659"/>
            <a:ext cx="1922909" cy="1390904"/>
          </a:xfrm>
          <a:prstGeom prst="rect">
            <a:avLst/>
          </a:prstGeom>
        </p:spPr>
      </p:pic>
      <p:pic>
        <p:nvPicPr>
          <p:cNvPr id="9" name="Picture 8" descr="48234-medium_PatriciaWalsh_runs_CapTex2.jpg"/>
          <p:cNvPicPr>
            <a:picLocks noChangeAspect="1"/>
          </p:cNvPicPr>
          <p:nvPr/>
        </p:nvPicPr>
        <p:blipFill>
          <a:blip r:embed="rId6"/>
          <a:stretch>
            <a:fillRect/>
          </a:stretch>
        </p:blipFill>
        <p:spPr>
          <a:xfrm>
            <a:off x="7311007" y="2515184"/>
            <a:ext cx="1676400" cy="2001981"/>
          </a:xfrm>
          <a:prstGeom prst="rect">
            <a:avLst/>
          </a:prstGeom>
        </p:spPr>
      </p:pic>
      <p:pic>
        <p:nvPicPr>
          <p:cNvPr id="8" name="Picture 7"/>
          <p:cNvPicPr>
            <a:picLocks noChangeAspect="1"/>
          </p:cNvPicPr>
          <p:nvPr/>
        </p:nvPicPr>
        <p:blipFill>
          <a:blip r:embed="rId7"/>
          <a:stretch>
            <a:fillRect/>
          </a:stretch>
        </p:blipFill>
        <p:spPr>
          <a:xfrm>
            <a:off x="2914904" y="4294075"/>
            <a:ext cx="2784337" cy="2515184"/>
          </a:xfrm>
          <a:prstGeom prst="rect">
            <a:avLst/>
          </a:prstGeom>
        </p:spPr>
      </p:pic>
    </p:spTree>
    <p:extLst>
      <p:ext uri="{BB962C8B-B14F-4D97-AF65-F5344CB8AC3E}">
        <p14:creationId xmlns:p14="http://schemas.microsoft.com/office/powerpoint/2010/main" val="2666266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Continued</a:t>
            </a:r>
            <a:endParaRPr lang="en-US" dirty="0"/>
          </a:p>
        </p:txBody>
      </p:sp>
      <p:sp>
        <p:nvSpPr>
          <p:cNvPr id="3" name="Content Placeholder 2"/>
          <p:cNvSpPr>
            <a:spLocks noGrp="1"/>
          </p:cNvSpPr>
          <p:nvPr>
            <p:ph idx="1"/>
          </p:nvPr>
        </p:nvSpPr>
        <p:spPr>
          <a:xfrm>
            <a:off x="0" y="1752600"/>
            <a:ext cx="7812087" cy="4300817"/>
          </a:xfrm>
        </p:spPr>
        <p:txBody>
          <a:bodyPr>
            <a:normAutofit/>
          </a:bodyPr>
          <a:lstStyle/>
          <a:p>
            <a:r>
              <a:rPr lang="en-US" dirty="0" smtClean="0"/>
              <a:t>Buzzing equipment </a:t>
            </a:r>
          </a:p>
          <a:p>
            <a:r>
              <a:rPr lang="en-US" dirty="0" smtClean="0"/>
              <a:t>Beeping equipment</a:t>
            </a:r>
          </a:p>
          <a:p>
            <a:pPr lvl="1"/>
            <a:r>
              <a:rPr lang="en-US" sz="2400" dirty="0">
                <a:hlinkClick r:id="rId2"/>
              </a:rPr>
              <a:t>Beeping </a:t>
            </a:r>
            <a:r>
              <a:rPr lang="en-US" sz="2400" dirty="0" smtClean="0">
                <a:hlinkClick r:id="rId2"/>
              </a:rPr>
              <a:t>eggs</a:t>
            </a:r>
            <a:endParaRPr lang="en-US" sz="2400" dirty="0" smtClean="0"/>
          </a:p>
          <a:p>
            <a:pPr lvl="1"/>
            <a:r>
              <a:rPr lang="en-US" sz="2400" dirty="0" smtClean="0"/>
              <a:t>Sound boxes</a:t>
            </a:r>
            <a:endParaRPr lang="en-US" sz="2400" dirty="0">
              <a:effectLst/>
            </a:endParaRPr>
          </a:p>
          <a:p>
            <a:endParaRPr lang="en-US" sz="1600" dirty="0" smtClean="0"/>
          </a:p>
        </p:txBody>
      </p:sp>
      <p:pic>
        <p:nvPicPr>
          <p:cNvPr id="4" name="Picture 3" descr="1-ErnestCook2002.jpg"/>
          <p:cNvPicPr>
            <a:picLocks noChangeAspect="1"/>
          </p:cNvPicPr>
          <p:nvPr/>
        </p:nvPicPr>
        <p:blipFill>
          <a:blip r:embed="rId3"/>
          <a:stretch>
            <a:fillRect/>
          </a:stretch>
        </p:blipFill>
        <p:spPr>
          <a:xfrm>
            <a:off x="6804036" y="2832100"/>
            <a:ext cx="2222500" cy="4025900"/>
          </a:xfrm>
          <a:prstGeom prst="rect">
            <a:avLst/>
          </a:prstGeom>
        </p:spPr>
      </p:pic>
      <p:pic>
        <p:nvPicPr>
          <p:cNvPr id="6" name="Picture 5" descr="1-03040-02_Portable_Sound_2003.jpg"/>
          <p:cNvPicPr>
            <a:picLocks noChangeAspect="1"/>
          </p:cNvPicPr>
          <p:nvPr/>
        </p:nvPicPr>
        <p:blipFill>
          <a:blip r:embed="rId4"/>
          <a:stretch>
            <a:fillRect/>
          </a:stretch>
        </p:blipFill>
        <p:spPr>
          <a:xfrm>
            <a:off x="2773293" y="4415730"/>
            <a:ext cx="1819728" cy="2247899"/>
          </a:xfrm>
          <a:prstGeom prst="rect">
            <a:avLst/>
          </a:prstGeom>
        </p:spPr>
      </p:pic>
      <p:pic>
        <p:nvPicPr>
          <p:cNvPr id="7" name="Picture 6"/>
          <p:cNvPicPr>
            <a:picLocks noChangeAspect="1"/>
          </p:cNvPicPr>
          <p:nvPr/>
        </p:nvPicPr>
        <p:blipFill>
          <a:blip r:embed="rId5"/>
          <a:stretch>
            <a:fillRect/>
          </a:stretch>
        </p:blipFill>
        <p:spPr>
          <a:xfrm>
            <a:off x="4796867" y="1985875"/>
            <a:ext cx="1898227" cy="2247900"/>
          </a:xfrm>
          <a:prstGeom prst="rect">
            <a:avLst/>
          </a:prstGeom>
        </p:spPr>
      </p:pic>
      <p:pic>
        <p:nvPicPr>
          <p:cNvPr id="9" name="Picture 8"/>
          <p:cNvPicPr>
            <a:picLocks noChangeAspect="1"/>
          </p:cNvPicPr>
          <p:nvPr/>
        </p:nvPicPr>
        <p:blipFill>
          <a:blip r:embed="rId6"/>
          <a:stretch>
            <a:fillRect/>
          </a:stretch>
        </p:blipFill>
        <p:spPr>
          <a:xfrm>
            <a:off x="4791726" y="4648199"/>
            <a:ext cx="1807509" cy="1807509"/>
          </a:xfrm>
          <a:prstGeom prst="rect">
            <a:avLst/>
          </a:prstGeom>
        </p:spPr>
      </p:pic>
    </p:spTree>
    <p:extLst>
      <p:ext uri="{BB962C8B-B14F-4D97-AF65-F5344CB8AC3E}">
        <p14:creationId xmlns:p14="http://schemas.microsoft.com/office/powerpoint/2010/main" val="3732138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r>
              <a:rPr lang="en-US" baseline="0" dirty="0" smtClean="0"/>
              <a:t> </a:t>
            </a:r>
            <a:r>
              <a:rPr lang="en-US" dirty="0" smtClean="0"/>
              <a:t>for Equipment</a:t>
            </a:r>
            <a:endParaRPr lang="en-US" dirty="0"/>
          </a:p>
        </p:txBody>
      </p:sp>
      <p:sp>
        <p:nvSpPr>
          <p:cNvPr id="3" name="Content Placeholder 2"/>
          <p:cNvSpPr>
            <a:spLocks noGrp="1"/>
          </p:cNvSpPr>
          <p:nvPr>
            <p:ph idx="1"/>
          </p:nvPr>
        </p:nvSpPr>
        <p:spPr>
          <a:xfrm>
            <a:off x="152400" y="1752600"/>
            <a:ext cx="8763000" cy="5029200"/>
          </a:xfrm>
        </p:spPr>
        <p:txBody>
          <a:bodyPr>
            <a:normAutofit fontScale="62500" lnSpcReduction="20000"/>
          </a:bodyPr>
          <a:lstStyle/>
          <a:p>
            <a:r>
              <a:rPr lang="en-US" dirty="0" smtClean="0"/>
              <a:t>Committee for Special Education</a:t>
            </a:r>
          </a:p>
          <a:p>
            <a:r>
              <a:rPr lang="en-US" dirty="0" smtClean="0"/>
              <a:t>Quota Funds</a:t>
            </a:r>
          </a:p>
          <a:p>
            <a:r>
              <a:rPr lang="en-US" dirty="0" smtClean="0"/>
              <a:t>Writing on the IEP</a:t>
            </a:r>
          </a:p>
          <a:p>
            <a:pPr lvl="1"/>
            <a:r>
              <a:rPr lang="en-US" dirty="0" smtClean="0"/>
              <a:t>Modifications</a:t>
            </a:r>
          </a:p>
          <a:p>
            <a:r>
              <a:rPr lang="en-US" dirty="0" smtClean="0"/>
              <a:t>Challenged Athletes </a:t>
            </a:r>
            <a:r>
              <a:rPr lang="en-US" dirty="0"/>
              <a:t>F</a:t>
            </a:r>
            <a:r>
              <a:rPr lang="en-US" dirty="0" smtClean="0"/>
              <a:t>oundation</a:t>
            </a:r>
          </a:p>
          <a:p>
            <a:r>
              <a:rPr lang="en-US" dirty="0" smtClean="0"/>
              <a:t>Community Organization Donors</a:t>
            </a:r>
          </a:p>
          <a:p>
            <a:r>
              <a:rPr lang="en-US" sz="2600" dirty="0">
                <a:effectLst/>
              </a:rPr>
              <a:t>S</a:t>
            </a:r>
            <a:r>
              <a:rPr lang="en-US" sz="2600" dirty="0" smtClean="0">
                <a:effectLst/>
              </a:rPr>
              <a:t>tate </a:t>
            </a:r>
            <a:r>
              <a:rPr lang="en-US" sz="2600" dirty="0">
                <a:effectLst/>
              </a:rPr>
              <a:t>instructional technology center (can borrow for 2 weeks and </a:t>
            </a:r>
            <a:r>
              <a:rPr lang="en-US" sz="2600" dirty="0" smtClean="0">
                <a:effectLst/>
              </a:rPr>
              <a:t>can apply for an extension</a:t>
            </a:r>
            <a:r>
              <a:rPr lang="en-US" sz="2600" dirty="0">
                <a:effectLst/>
              </a:rPr>
              <a:t>)</a:t>
            </a:r>
          </a:p>
          <a:p>
            <a:pPr lvl="2"/>
            <a:r>
              <a:rPr lang="en-US" dirty="0">
                <a:effectLst/>
              </a:rPr>
              <a:t>parents can borrow equipment</a:t>
            </a:r>
          </a:p>
          <a:p>
            <a:pPr lvl="2"/>
            <a:r>
              <a:rPr lang="en-US" dirty="0">
                <a:effectLst/>
              </a:rPr>
              <a:t>can also purchase second hand technology</a:t>
            </a:r>
          </a:p>
          <a:p>
            <a:pPr lvl="2"/>
            <a:r>
              <a:rPr lang="en-US" dirty="0">
                <a:effectLst/>
              </a:rPr>
              <a:t>more recreational </a:t>
            </a:r>
            <a:r>
              <a:rPr lang="en-US" dirty="0" smtClean="0">
                <a:effectLst/>
              </a:rPr>
              <a:t>items</a:t>
            </a:r>
          </a:p>
          <a:p>
            <a:r>
              <a:rPr lang="en-US" dirty="0">
                <a:effectLst/>
              </a:rPr>
              <a:t>A</a:t>
            </a:r>
            <a:r>
              <a:rPr lang="en-US" dirty="0" smtClean="0">
                <a:effectLst/>
              </a:rPr>
              <a:t>thletic </a:t>
            </a:r>
            <a:r>
              <a:rPr lang="en-US" dirty="0">
                <a:effectLst/>
              </a:rPr>
              <a:t>development accounts </a:t>
            </a:r>
            <a:r>
              <a:rPr lang="en-US" dirty="0" smtClean="0">
                <a:effectLst/>
              </a:rPr>
              <a:t>through USABA </a:t>
            </a:r>
          </a:p>
          <a:p>
            <a:pPr lvl="1"/>
            <a:r>
              <a:rPr lang="en-US" dirty="0">
                <a:effectLst/>
              </a:rPr>
              <a:t>C</a:t>
            </a:r>
            <a:r>
              <a:rPr lang="en-US" dirty="0" smtClean="0">
                <a:effectLst/>
              </a:rPr>
              <a:t>an </a:t>
            </a:r>
            <a:r>
              <a:rPr lang="en-US" dirty="0">
                <a:effectLst/>
              </a:rPr>
              <a:t>donate money to kids for travel competition expenses etc. </a:t>
            </a:r>
            <a:endParaRPr lang="en-US" dirty="0" smtClean="0">
              <a:effectLst/>
            </a:endParaRPr>
          </a:p>
          <a:p>
            <a:pPr lvl="1"/>
            <a:r>
              <a:rPr lang="en-US" dirty="0" smtClean="0">
                <a:effectLst/>
              </a:rPr>
              <a:t>get </a:t>
            </a:r>
            <a:r>
              <a:rPr lang="en-US" dirty="0">
                <a:effectLst/>
              </a:rPr>
              <a:t>a letter to use for tax deduction </a:t>
            </a:r>
            <a:endParaRPr lang="en-US" dirty="0" smtClean="0">
              <a:effectLst/>
            </a:endParaRPr>
          </a:p>
          <a:p>
            <a:r>
              <a:rPr lang="en-US" dirty="0">
                <a:hlinkClick r:id="rId2"/>
              </a:rPr>
              <a:t>Leveling The Playing </a:t>
            </a:r>
            <a:r>
              <a:rPr lang="en-US" dirty="0" smtClean="0">
                <a:hlinkClick r:id="rId2"/>
              </a:rPr>
              <a:t>Field</a:t>
            </a:r>
            <a:endParaRPr lang="en-US" dirty="0">
              <a:effectLst/>
            </a:endParaRPr>
          </a:p>
          <a:p>
            <a:endParaRPr lang="en-US" dirty="0" smtClean="0"/>
          </a:p>
        </p:txBody>
      </p:sp>
      <p:pic>
        <p:nvPicPr>
          <p:cNvPr id="5" name="Picture 4"/>
          <p:cNvPicPr>
            <a:picLocks noChangeAspect="1"/>
          </p:cNvPicPr>
          <p:nvPr/>
        </p:nvPicPr>
        <p:blipFill>
          <a:blip r:embed="rId3"/>
          <a:stretch>
            <a:fillRect/>
          </a:stretch>
        </p:blipFill>
        <p:spPr>
          <a:xfrm>
            <a:off x="6831724" y="1676400"/>
            <a:ext cx="2312276" cy="1676400"/>
          </a:xfrm>
          <a:prstGeom prst="rect">
            <a:avLst/>
          </a:prstGeom>
        </p:spPr>
      </p:pic>
    </p:spTree>
    <p:extLst>
      <p:ext uri="{BB962C8B-B14F-4D97-AF65-F5344CB8AC3E}">
        <p14:creationId xmlns:p14="http://schemas.microsoft.com/office/powerpoint/2010/main" val="4196385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Your Own Equipment</a:t>
            </a:r>
            <a:endParaRPr lang="en-US" dirty="0"/>
          </a:p>
        </p:txBody>
      </p:sp>
      <p:sp>
        <p:nvSpPr>
          <p:cNvPr id="5" name="Content Placeholder 4"/>
          <p:cNvSpPr>
            <a:spLocks noGrp="1"/>
          </p:cNvSpPr>
          <p:nvPr>
            <p:ph idx="1"/>
          </p:nvPr>
        </p:nvSpPr>
        <p:spPr>
          <a:xfrm>
            <a:off x="381000" y="1905000"/>
            <a:ext cx="7996239" cy="4347881"/>
          </a:xfrm>
        </p:spPr>
        <p:txBody>
          <a:bodyPr/>
          <a:lstStyle/>
          <a:p>
            <a:r>
              <a:rPr lang="en-US" dirty="0"/>
              <a:t>Glow / Illuminating products</a:t>
            </a:r>
          </a:p>
          <a:p>
            <a:r>
              <a:rPr lang="en-US" dirty="0" smtClean="0">
                <a:effectLst/>
              </a:rPr>
              <a:t>Add </a:t>
            </a:r>
            <a:r>
              <a:rPr lang="en-US" dirty="0">
                <a:effectLst/>
              </a:rPr>
              <a:t>grocery bag to outside of a ball</a:t>
            </a:r>
          </a:p>
          <a:p>
            <a:r>
              <a:rPr lang="en-US" dirty="0">
                <a:effectLst/>
              </a:rPr>
              <a:t>A</a:t>
            </a:r>
            <a:r>
              <a:rPr lang="en-US" dirty="0" smtClean="0">
                <a:effectLst/>
              </a:rPr>
              <a:t>dd </a:t>
            </a:r>
            <a:r>
              <a:rPr lang="en-US" dirty="0">
                <a:effectLst/>
              </a:rPr>
              <a:t>rice or bells to a beach </a:t>
            </a:r>
            <a:r>
              <a:rPr lang="en-US" dirty="0" smtClean="0">
                <a:effectLst/>
              </a:rPr>
              <a:t>ball/</a:t>
            </a:r>
            <a:r>
              <a:rPr lang="en-US" dirty="0" err="1" smtClean="0">
                <a:effectLst/>
              </a:rPr>
              <a:t>soccerball</a:t>
            </a:r>
            <a:endParaRPr lang="en-US" dirty="0" smtClean="0">
              <a:effectLst/>
            </a:endParaRPr>
          </a:p>
          <a:p>
            <a:r>
              <a:rPr lang="en-US" dirty="0" smtClean="0">
                <a:effectLst/>
              </a:rPr>
              <a:t>3d Printer</a:t>
            </a:r>
          </a:p>
          <a:p>
            <a:pPr marL="0" lvl="1" indent="0" algn="ctr">
              <a:spcBef>
                <a:spcPts val="2000"/>
              </a:spcBef>
              <a:buNone/>
            </a:pPr>
            <a:r>
              <a:rPr lang="en-US" dirty="0" smtClean="0">
                <a:effectLst/>
              </a:rPr>
              <a:t>***</a:t>
            </a:r>
            <a:r>
              <a:rPr lang="en-US" sz="2400" dirty="0">
                <a:effectLst/>
              </a:rPr>
              <a:t>R</a:t>
            </a:r>
            <a:r>
              <a:rPr lang="en-US" sz="2400" dirty="0" smtClean="0">
                <a:effectLst/>
              </a:rPr>
              <a:t>aising children can be very expensive. It must be understood that </a:t>
            </a:r>
            <a:r>
              <a:rPr lang="en-US" sz="2400" dirty="0">
                <a:effectLst/>
              </a:rPr>
              <a:t>this equipment </a:t>
            </a:r>
            <a:r>
              <a:rPr lang="en-US" sz="2400" u="sng" dirty="0">
                <a:effectLst/>
              </a:rPr>
              <a:t>may not </a:t>
            </a:r>
            <a:r>
              <a:rPr lang="en-US" sz="2400" dirty="0">
                <a:effectLst/>
              </a:rPr>
              <a:t>always come donated it will be a cost to families occasionally</a:t>
            </a:r>
            <a:r>
              <a:rPr lang="en-US" sz="2400" dirty="0" smtClean="0">
                <a:effectLst/>
              </a:rPr>
              <a:t>.***</a:t>
            </a:r>
            <a:endParaRPr lang="en-US" sz="2400" dirty="0">
              <a:effectLst/>
            </a:endParaRPr>
          </a:p>
          <a:p>
            <a:endParaRPr lang="en-US" dirty="0">
              <a:effectLst/>
            </a:endParaRPr>
          </a:p>
        </p:txBody>
      </p:sp>
    </p:spTree>
    <p:extLst>
      <p:ext uri="{BB962C8B-B14F-4D97-AF65-F5344CB8AC3E}">
        <p14:creationId xmlns:p14="http://schemas.microsoft.com/office/powerpoint/2010/main" val="1463071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 Opportunities</a:t>
            </a:r>
            <a:endParaRPr lang="en-US" dirty="0"/>
          </a:p>
        </p:txBody>
      </p:sp>
      <p:sp>
        <p:nvSpPr>
          <p:cNvPr id="3" name="Content Placeholder 2"/>
          <p:cNvSpPr>
            <a:spLocks noGrp="1"/>
          </p:cNvSpPr>
          <p:nvPr>
            <p:ph idx="1"/>
          </p:nvPr>
        </p:nvSpPr>
        <p:spPr>
          <a:xfrm>
            <a:off x="228600" y="1752600"/>
            <a:ext cx="8686800" cy="4876800"/>
          </a:xfrm>
        </p:spPr>
        <p:txBody>
          <a:bodyPr>
            <a:normAutofit fontScale="70000" lnSpcReduction="20000"/>
          </a:bodyPr>
          <a:lstStyle/>
          <a:p>
            <a:r>
              <a:rPr lang="en-US" dirty="0" smtClean="0"/>
              <a:t>Afterschool Sports</a:t>
            </a:r>
          </a:p>
          <a:p>
            <a:r>
              <a:rPr lang="en-US" dirty="0" smtClean="0"/>
              <a:t>USABA</a:t>
            </a:r>
          </a:p>
          <a:p>
            <a:pPr lvl="1"/>
            <a:r>
              <a:rPr lang="en-US" dirty="0" smtClean="0">
                <a:hlinkClick r:id="rId2"/>
              </a:rPr>
              <a:t>Gateway To Gold </a:t>
            </a:r>
            <a:r>
              <a:rPr lang="en-US" dirty="0" smtClean="0"/>
              <a:t>(Pipeline  for Paralympics)</a:t>
            </a:r>
            <a:r>
              <a:rPr lang="en-US" sz="1800" dirty="0" smtClean="0"/>
              <a:t> </a:t>
            </a:r>
          </a:p>
          <a:p>
            <a:r>
              <a:rPr lang="en-US" dirty="0" smtClean="0"/>
              <a:t>Community Sports</a:t>
            </a:r>
          </a:p>
          <a:p>
            <a:r>
              <a:rPr lang="en-US" dirty="0" smtClean="0"/>
              <a:t>Recreational</a:t>
            </a:r>
          </a:p>
          <a:p>
            <a:pPr lvl="2"/>
            <a:r>
              <a:rPr lang="en-US" dirty="0" smtClean="0"/>
              <a:t>Biking, Fishing, Kayaking, Hiking, Rollerblading, Stand-up paddle boarding,</a:t>
            </a:r>
          </a:p>
          <a:p>
            <a:r>
              <a:rPr lang="en-US" dirty="0" smtClean="0"/>
              <a:t>Empire State Games For The Physically Challenged</a:t>
            </a:r>
          </a:p>
          <a:p>
            <a:pPr lvl="1"/>
            <a:r>
              <a:rPr lang="en-US" dirty="0" smtClean="0"/>
              <a:t>Brockport, NY</a:t>
            </a:r>
          </a:p>
          <a:p>
            <a:pPr lvl="1"/>
            <a:r>
              <a:rPr lang="en-US" dirty="0" smtClean="0"/>
              <a:t>Long Island (Nassau County)</a:t>
            </a:r>
          </a:p>
          <a:p>
            <a:r>
              <a:rPr lang="en-US" dirty="0" smtClean="0"/>
              <a:t>Victory Challenge (Physical Disabilities)</a:t>
            </a:r>
          </a:p>
          <a:p>
            <a:pPr lvl="1"/>
            <a:r>
              <a:rPr lang="en-US" dirty="0" smtClean="0"/>
              <a:t>Long Island </a:t>
            </a:r>
          </a:p>
          <a:p>
            <a:r>
              <a:rPr lang="en-US" dirty="0" smtClean="0"/>
              <a:t>Special Olympics vs. Paralympics</a:t>
            </a:r>
          </a:p>
          <a:p>
            <a:pPr lvl="1"/>
            <a:r>
              <a:rPr lang="en-US" dirty="0" smtClean="0"/>
              <a:t>Pathways to Paralympics</a:t>
            </a:r>
            <a:endParaRPr lang="en-US" dirty="0"/>
          </a:p>
        </p:txBody>
      </p:sp>
    </p:spTree>
    <p:extLst>
      <p:ext uri="{BB962C8B-B14F-4D97-AF65-F5344CB8AC3E}">
        <p14:creationId xmlns:p14="http://schemas.microsoft.com/office/powerpoint/2010/main" val="2821533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Paralympic Sports</a:t>
            </a:r>
            <a:endParaRPr lang="en-US" dirty="0"/>
          </a:p>
        </p:txBody>
      </p:sp>
      <p:sp>
        <p:nvSpPr>
          <p:cNvPr id="3" name="Content Placeholder 2"/>
          <p:cNvSpPr>
            <a:spLocks noGrp="1"/>
          </p:cNvSpPr>
          <p:nvPr>
            <p:ph sz="half" idx="1"/>
          </p:nvPr>
        </p:nvSpPr>
        <p:spPr/>
        <p:txBody>
          <a:bodyPr>
            <a:normAutofit/>
          </a:bodyPr>
          <a:lstStyle/>
          <a:p>
            <a:r>
              <a:rPr lang="en-US" sz="2400" dirty="0" smtClean="0"/>
              <a:t>Goalball</a:t>
            </a:r>
          </a:p>
          <a:p>
            <a:r>
              <a:rPr lang="en-US" sz="2400" dirty="0" smtClean="0"/>
              <a:t>Swimming</a:t>
            </a:r>
          </a:p>
          <a:p>
            <a:r>
              <a:rPr lang="en-US" sz="2400" dirty="0" smtClean="0"/>
              <a:t>Track &amp; Field</a:t>
            </a:r>
          </a:p>
          <a:p>
            <a:r>
              <a:rPr lang="en-US" sz="2400" dirty="0" smtClean="0"/>
              <a:t>Archery</a:t>
            </a:r>
          </a:p>
          <a:p>
            <a:r>
              <a:rPr lang="en-US" sz="2400" dirty="0" smtClean="0"/>
              <a:t>XC Skiing</a:t>
            </a:r>
          </a:p>
          <a:p>
            <a:r>
              <a:rPr lang="en-US" sz="2400" dirty="0" smtClean="0"/>
              <a:t>Alpine Skiing</a:t>
            </a:r>
          </a:p>
          <a:p>
            <a:r>
              <a:rPr lang="en-US" sz="2400" dirty="0" smtClean="0"/>
              <a:t>Tandem Cycling</a:t>
            </a:r>
          </a:p>
          <a:p>
            <a:endParaRPr lang="en-US" dirty="0" smtClean="0"/>
          </a:p>
          <a:p>
            <a:endParaRPr lang="en-US" dirty="0"/>
          </a:p>
        </p:txBody>
      </p:sp>
      <p:sp>
        <p:nvSpPr>
          <p:cNvPr id="4" name="Content Placeholder 3"/>
          <p:cNvSpPr>
            <a:spLocks noGrp="1"/>
          </p:cNvSpPr>
          <p:nvPr>
            <p:ph sz="half" idx="2"/>
          </p:nvPr>
        </p:nvSpPr>
        <p:spPr/>
        <p:txBody>
          <a:bodyPr>
            <a:normAutofit/>
          </a:bodyPr>
          <a:lstStyle/>
          <a:p>
            <a:r>
              <a:rPr lang="en-US" sz="2400" dirty="0" smtClean="0"/>
              <a:t>Equestrian</a:t>
            </a:r>
          </a:p>
          <a:p>
            <a:r>
              <a:rPr lang="en-US" sz="2400" dirty="0" smtClean="0"/>
              <a:t>Judo</a:t>
            </a:r>
          </a:p>
          <a:p>
            <a:r>
              <a:rPr lang="en-US" sz="2400" dirty="0" smtClean="0"/>
              <a:t>Para Triathlon</a:t>
            </a:r>
          </a:p>
          <a:p>
            <a:r>
              <a:rPr lang="en-US" sz="2400" dirty="0" smtClean="0"/>
              <a:t>Rowing</a:t>
            </a:r>
          </a:p>
          <a:p>
            <a:r>
              <a:rPr lang="en-US" sz="2400" dirty="0" smtClean="0"/>
              <a:t>Sailing</a:t>
            </a:r>
          </a:p>
          <a:p>
            <a:r>
              <a:rPr lang="en-US" sz="2400" dirty="0" smtClean="0"/>
              <a:t>Biathlon</a:t>
            </a:r>
          </a:p>
          <a:p>
            <a:r>
              <a:rPr lang="en-US" sz="2400" dirty="0" err="1" smtClean="0"/>
              <a:t>Futbal</a:t>
            </a:r>
            <a:r>
              <a:rPr lang="en-US" sz="2400" dirty="0" smtClean="0"/>
              <a:t> 5-A-Side</a:t>
            </a:r>
            <a:endParaRPr lang="en-US" sz="2400" dirty="0"/>
          </a:p>
        </p:txBody>
      </p:sp>
    </p:spTree>
    <p:extLst>
      <p:ext uri="{BB962C8B-B14F-4D97-AF65-F5344CB8AC3E}">
        <p14:creationId xmlns:p14="http://schemas.microsoft.com/office/powerpoint/2010/main" val="1637640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762000" y="1600200"/>
            <a:ext cx="7612064" cy="4953000"/>
          </a:xfrm>
        </p:spPr>
        <p:txBody>
          <a:bodyPr>
            <a:noAutofit/>
          </a:bodyPr>
          <a:lstStyle/>
          <a:p>
            <a:r>
              <a:rPr lang="en-US" b="1" dirty="0" smtClean="0"/>
              <a:t>Physical Education</a:t>
            </a:r>
          </a:p>
          <a:p>
            <a:r>
              <a:rPr lang="en-US" b="1" dirty="0" smtClean="0"/>
              <a:t>Instructional Strategies</a:t>
            </a:r>
          </a:p>
          <a:p>
            <a:r>
              <a:rPr lang="en-US" b="1" dirty="0" smtClean="0"/>
              <a:t>Advocacy</a:t>
            </a:r>
          </a:p>
          <a:p>
            <a:r>
              <a:rPr lang="en-US" b="1" dirty="0" smtClean="0"/>
              <a:t>IEP</a:t>
            </a:r>
          </a:p>
          <a:p>
            <a:r>
              <a:rPr lang="en-US" b="1" dirty="0" smtClean="0"/>
              <a:t>Pre-teaching</a:t>
            </a:r>
          </a:p>
          <a:p>
            <a:r>
              <a:rPr lang="en-US" b="1" dirty="0" smtClean="0"/>
              <a:t>Equipment</a:t>
            </a:r>
          </a:p>
          <a:p>
            <a:r>
              <a:rPr lang="en-US" b="1" dirty="0" smtClean="0"/>
              <a:t>Sport Opportunities </a:t>
            </a:r>
          </a:p>
          <a:p>
            <a:r>
              <a:rPr lang="en-US" b="1" dirty="0"/>
              <a:t>L</a:t>
            </a:r>
            <a:r>
              <a:rPr lang="en-US" b="1" dirty="0" smtClean="0"/>
              <a:t>ink for resources</a:t>
            </a:r>
          </a:p>
        </p:txBody>
      </p:sp>
    </p:spTree>
    <p:extLst>
      <p:ext uri="{BB962C8B-B14F-4D97-AF65-F5344CB8AC3E}">
        <p14:creationId xmlns:p14="http://schemas.microsoft.com/office/powerpoint/2010/main" val="730548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After School Sport Involvement</a:t>
            </a:r>
            <a:endParaRPr lang="en-US" dirty="0"/>
          </a:p>
        </p:txBody>
      </p:sp>
      <p:sp>
        <p:nvSpPr>
          <p:cNvPr id="3" name="Content Placeholder 2"/>
          <p:cNvSpPr>
            <a:spLocks noGrp="1"/>
          </p:cNvSpPr>
          <p:nvPr>
            <p:ph idx="1"/>
          </p:nvPr>
        </p:nvSpPr>
        <p:spPr>
          <a:xfrm>
            <a:off x="381000" y="1752600"/>
            <a:ext cx="8305800" cy="5105400"/>
          </a:xfrm>
        </p:spPr>
        <p:txBody>
          <a:bodyPr/>
          <a:lstStyle/>
          <a:p>
            <a:r>
              <a:rPr lang="en-US" dirty="0" smtClean="0"/>
              <a:t>Talk to the coach </a:t>
            </a:r>
            <a:r>
              <a:rPr lang="en-US" b="1" u="sng" dirty="0" smtClean="0"/>
              <a:t>before</a:t>
            </a:r>
            <a:r>
              <a:rPr lang="en-US" dirty="0" smtClean="0"/>
              <a:t> try-outs</a:t>
            </a:r>
          </a:p>
          <a:p>
            <a:r>
              <a:rPr lang="en-US" dirty="0" smtClean="0"/>
              <a:t>Obtain permission from physician and give to coach</a:t>
            </a:r>
          </a:p>
          <a:p>
            <a:r>
              <a:rPr lang="en-US" dirty="0" smtClean="0"/>
              <a:t>Discuss any modifications or adaptations </a:t>
            </a:r>
            <a:r>
              <a:rPr lang="en-US" b="1" u="sng" dirty="0" smtClean="0"/>
              <a:t>ahead of time </a:t>
            </a:r>
            <a:r>
              <a:rPr lang="en-US" dirty="0" smtClean="0"/>
              <a:t>with the coach</a:t>
            </a:r>
          </a:p>
          <a:p>
            <a:r>
              <a:rPr lang="en-US" dirty="0" smtClean="0"/>
              <a:t>Share modifications and adaptations with the High School Athletic Association &amp; other coaches and officials</a:t>
            </a:r>
          </a:p>
          <a:p>
            <a:r>
              <a:rPr lang="en-US" dirty="0" smtClean="0"/>
              <a:t>Do a disability awareness program with teammates so they know what is needed and helpful tips</a:t>
            </a:r>
            <a:endParaRPr lang="en-US" dirty="0"/>
          </a:p>
        </p:txBody>
      </p:sp>
    </p:spTree>
    <p:extLst>
      <p:ext uri="{BB962C8B-B14F-4D97-AF65-F5344CB8AC3E}">
        <p14:creationId xmlns:p14="http://schemas.microsoft.com/office/powerpoint/2010/main" val="1244536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After School Sport Involvement Continued</a:t>
            </a:r>
            <a:r>
              <a:rPr lang="is-IS" dirty="0" smtClean="0"/>
              <a:t>…</a:t>
            </a:r>
            <a:endParaRPr lang="en-US" dirty="0"/>
          </a:p>
        </p:txBody>
      </p:sp>
      <p:sp>
        <p:nvSpPr>
          <p:cNvPr id="3" name="Content Placeholder 2"/>
          <p:cNvSpPr>
            <a:spLocks noGrp="1"/>
          </p:cNvSpPr>
          <p:nvPr>
            <p:ph idx="1"/>
          </p:nvPr>
        </p:nvSpPr>
        <p:spPr/>
        <p:txBody>
          <a:bodyPr/>
          <a:lstStyle/>
          <a:p>
            <a:r>
              <a:rPr lang="en-US" dirty="0" smtClean="0"/>
              <a:t>Paralympics has a committee that works with </a:t>
            </a:r>
            <a:r>
              <a:rPr lang="en-US" dirty="0" err="1" smtClean="0"/>
              <a:t>highschool</a:t>
            </a:r>
            <a:r>
              <a:rPr lang="en-US" dirty="0" smtClean="0"/>
              <a:t> associations in order to make sports inclusive</a:t>
            </a:r>
          </a:p>
          <a:p>
            <a:r>
              <a:rPr lang="en-US" dirty="0" smtClean="0">
                <a:hlinkClick r:id="rId2"/>
              </a:rPr>
              <a:t>Dear Colleague Letter</a:t>
            </a:r>
            <a:endParaRPr lang="en-US" dirty="0" smtClean="0"/>
          </a:p>
          <a:p>
            <a:r>
              <a:rPr lang="en-US" dirty="0" smtClean="0"/>
              <a:t>Adaptations/Modifications</a:t>
            </a:r>
          </a:p>
          <a:p>
            <a:pPr lvl="1"/>
            <a:r>
              <a:rPr lang="en-US" dirty="0">
                <a:latin typeface="Arial" charset="0"/>
                <a:ea typeface="Arial" charset="0"/>
                <a:cs typeface="Arial" charset="0"/>
                <a:hlinkClick r:id="rId3"/>
              </a:rPr>
              <a:t>Athletics For All</a:t>
            </a:r>
            <a:endParaRPr lang="en-US" dirty="0">
              <a:latin typeface="Arial" charset="0"/>
              <a:ea typeface="Arial" charset="0"/>
              <a:cs typeface="Arial" charset="0"/>
            </a:endParaRPr>
          </a:p>
          <a:p>
            <a:pPr lvl="1"/>
            <a:r>
              <a:rPr lang="en-US" dirty="0">
                <a:latin typeface="Arial" charset="0"/>
                <a:ea typeface="Arial" charset="0"/>
                <a:cs typeface="Arial" charset="0"/>
                <a:hlinkClick r:id="rId4"/>
              </a:rPr>
              <a:t>USABA Mobile Coach</a:t>
            </a:r>
            <a:endParaRPr lang="en-US" dirty="0">
              <a:latin typeface="Arial" charset="0"/>
              <a:ea typeface="Arial" charset="0"/>
              <a:cs typeface="Arial" charset="0"/>
            </a:endParaRPr>
          </a:p>
          <a:p>
            <a:endParaRPr lang="en-US" dirty="0"/>
          </a:p>
        </p:txBody>
      </p:sp>
    </p:spTree>
    <p:extLst>
      <p:ext uri="{BB962C8B-B14F-4D97-AF65-F5344CB8AC3E}">
        <p14:creationId xmlns:p14="http://schemas.microsoft.com/office/powerpoint/2010/main" val="1537840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 Involvement of  Camp Abilities Athletes</a:t>
            </a:r>
            <a:endParaRPr lang="en-US" dirty="0"/>
          </a:p>
        </p:txBody>
      </p:sp>
      <p:sp>
        <p:nvSpPr>
          <p:cNvPr id="5" name="Content Placeholder 4"/>
          <p:cNvSpPr>
            <a:spLocks noGrp="1"/>
          </p:cNvSpPr>
          <p:nvPr>
            <p:ph idx="1"/>
          </p:nvPr>
        </p:nvSpPr>
        <p:spPr>
          <a:xfrm>
            <a:off x="228601" y="1813809"/>
            <a:ext cx="5181600" cy="5044191"/>
          </a:xfrm>
        </p:spPr>
        <p:txBody>
          <a:bodyPr>
            <a:normAutofit fontScale="92500" lnSpcReduction="20000"/>
          </a:bodyPr>
          <a:lstStyle/>
          <a:p>
            <a:pPr marL="0" indent="0">
              <a:buNone/>
            </a:pPr>
            <a:r>
              <a:rPr lang="en-US" dirty="0" smtClean="0">
                <a:effectLst/>
              </a:rPr>
              <a:t>Angela </a:t>
            </a:r>
            <a:r>
              <a:rPr lang="en-US" dirty="0">
                <a:effectLst/>
              </a:rPr>
              <a:t>King, proud mother of Logan King, wrote to tell us that Logan, after attending Camp at Brockport twice, and here in Saratoga last summer, has joined the Plattsburgh High School track team as a Freshman and is having notable and impressive success as a runner. According to Angela, he has been placing 2nd or 3rd in ALL of his races and, this past Saturday, he took first in the 300m dash, with a time of 47 </a:t>
            </a:r>
            <a:r>
              <a:rPr lang="en-US" dirty="0" err="1">
                <a:effectLst/>
              </a:rPr>
              <a:t>secs</a:t>
            </a:r>
            <a:r>
              <a:rPr lang="en-US" dirty="0">
                <a:effectLst/>
              </a:rPr>
              <a:t>! "Due to his attending your camp, he found out he was good at track... I can't thank you and your amazing staff enough for helping Logan to gain confidence and experience things he might not have tried on his own</a:t>
            </a:r>
            <a:r>
              <a:rPr lang="en-US" dirty="0" smtClean="0">
                <a:effectLst/>
              </a:rPr>
              <a:t>.”</a:t>
            </a:r>
            <a:endParaRPr lang="en-US" dirty="0"/>
          </a:p>
        </p:txBody>
      </p:sp>
      <p:pic>
        <p:nvPicPr>
          <p:cNvPr id="8" name="Content Placeholder 5" descr="../../../../10397125_415262271964926_8815798012780910530_o.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1457" y="2743200"/>
            <a:ext cx="3657600" cy="2743200"/>
          </a:xfrm>
          <a:prstGeom prst="rect">
            <a:avLst/>
          </a:prstGeom>
          <a:noFill/>
          <a:ln>
            <a:noFill/>
          </a:ln>
        </p:spPr>
      </p:pic>
    </p:spTree>
    <p:extLst>
      <p:ext uri="{BB962C8B-B14F-4D97-AF65-F5344CB8AC3E}">
        <p14:creationId xmlns:p14="http://schemas.microsoft.com/office/powerpoint/2010/main" val="322235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Sport Involvement of  Camp Abilities Athletes</a:t>
            </a:r>
            <a:endParaRPr lang="en-US" dirty="0"/>
          </a:p>
        </p:txBody>
      </p:sp>
      <p:sp>
        <p:nvSpPr>
          <p:cNvPr id="6" name="Content Placeholder 5"/>
          <p:cNvSpPr>
            <a:spLocks noGrp="1"/>
          </p:cNvSpPr>
          <p:nvPr>
            <p:ph sz="half" idx="2"/>
          </p:nvPr>
        </p:nvSpPr>
        <p:spPr>
          <a:xfrm>
            <a:off x="237344" y="5715000"/>
            <a:ext cx="3657600" cy="4183062"/>
          </a:xfrm>
        </p:spPr>
        <p:txBody>
          <a:bodyPr>
            <a:normAutofit/>
          </a:bodyPr>
          <a:lstStyle/>
          <a:p>
            <a:pPr marL="0" indent="0">
              <a:buNone/>
            </a:pPr>
            <a:r>
              <a:rPr lang="en-US" sz="1800" dirty="0" smtClean="0"/>
              <a:t>Jessica has been a cheerleader since she was 5. She is now 13 and she still loves it! Thank you! - Mom</a:t>
            </a:r>
            <a:endParaRPr lang="en-US" sz="1800" dirty="0"/>
          </a:p>
        </p:txBody>
      </p:sp>
      <p:pic>
        <p:nvPicPr>
          <p:cNvPr id="7" name="Content Placeholder 6" descr="jessica1.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2895600" cy="3962400"/>
          </a:xfrm>
          <a:prstGeom prst="rect">
            <a:avLst/>
          </a:prstGeom>
          <a:noFill/>
          <a:ln>
            <a:noFill/>
          </a:ln>
        </p:spPr>
      </p:pic>
      <p:pic>
        <p:nvPicPr>
          <p:cNvPr id="9" name="Picture 8" descr="Camper%20Photos/Quinton%2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675765"/>
            <a:ext cx="2312738" cy="4116070"/>
          </a:xfrm>
          <a:prstGeom prst="rect">
            <a:avLst/>
          </a:prstGeom>
          <a:noFill/>
          <a:ln>
            <a:noFill/>
          </a:ln>
        </p:spPr>
      </p:pic>
      <p:sp>
        <p:nvSpPr>
          <p:cNvPr id="10" name="Rectangle 9"/>
          <p:cNvSpPr/>
          <p:nvPr/>
        </p:nvSpPr>
        <p:spPr>
          <a:xfrm>
            <a:off x="4800600" y="5826812"/>
            <a:ext cx="4572000" cy="923330"/>
          </a:xfrm>
          <a:prstGeom prst="rect">
            <a:avLst/>
          </a:prstGeom>
        </p:spPr>
        <p:txBody>
          <a:bodyPr>
            <a:spAutoFit/>
          </a:bodyPr>
          <a:lstStyle/>
          <a:p>
            <a:r>
              <a:rPr lang="en-US" dirty="0">
                <a:solidFill>
                  <a:schemeClr val="bg1"/>
                </a:solidFill>
                <a:ea typeface="Calibri" charset="0"/>
                <a:cs typeface="Times New Roman" charset="0"/>
              </a:rPr>
              <a:t>Here is Quinton (right) pictured participating in a bike race for Missing Children.</a:t>
            </a:r>
            <a:endParaRPr lang="en-US" dirty="0">
              <a:solidFill>
                <a:schemeClr val="bg1"/>
              </a:solidFill>
              <a:effectLst/>
              <a:ea typeface="Calibri" charset="0"/>
              <a:cs typeface="Times New Roman" charset="0"/>
            </a:endParaRPr>
          </a:p>
        </p:txBody>
      </p:sp>
    </p:spTree>
    <p:extLst>
      <p:ext uri="{BB962C8B-B14F-4D97-AF65-F5344CB8AC3E}">
        <p14:creationId xmlns:p14="http://schemas.microsoft.com/office/powerpoint/2010/main" val="377097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 for Consultation</a:t>
            </a:r>
            <a:endParaRPr lang="en-US" dirty="0"/>
          </a:p>
        </p:txBody>
      </p:sp>
      <p:sp>
        <p:nvSpPr>
          <p:cNvPr id="3" name="Content Placeholder 2"/>
          <p:cNvSpPr>
            <a:spLocks noGrp="1"/>
          </p:cNvSpPr>
          <p:nvPr>
            <p:ph idx="1"/>
          </p:nvPr>
        </p:nvSpPr>
        <p:spPr/>
        <p:txBody>
          <a:bodyPr/>
          <a:lstStyle/>
          <a:p>
            <a:r>
              <a:rPr lang="en-US" dirty="0" smtClean="0"/>
              <a:t>Dr. Lauren Lieberman: </a:t>
            </a:r>
            <a:r>
              <a:rPr lang="en-US" dirty="0" smtClean="0">
                <a:hlinkClick r:id="rId2"/>
              </a:rPr>
              <a:t>llieberm@brockport.edu</a:t>
            </a:r>
            <a:endParaRPr lang="en-US" dirty="0" smtClean="0"/>
          </a:p>
          <a:p>
            <a:r>
              <a:rPr lang="en-US" dirty="0" smtClean="0"/>
              <a:t>Kathy Beaver</a:t>
            </a:r>
            <a:r>
              <a:rPr lang="en-US" dirty="0"/>
              <a:t>: </a:t>
            </a:r>
            <a:r>
              <a:rPr lang="en-US" dirty="0" smtClean="0">
                <a:hlinkClick r:id="rId3"/>
              </a:rPr>
              <a:t>kathyb@cabvi.org</a:t>
            </a:r>
            <a:endParaRPr lang="en-US" dirty="0" smtClean="0"/>
          </a:p>
          <a:p>
            <a:r>
              <a:rPr lang="en-US" dirty="0" smtClean="0"/>
              <a:t>Kelsey </a:t>
            </a:r>
            <a:r>
              <a:rPr lang="en-US" dirty="0" err="1" smtClean="0"/>
              <a:t>Linsenbigler</a:t>
            </a:r>
            <a:r>
              <a:rPr lang="en-US" dirty="0" smtClean="0"/>
              <a:t>: </a:t>
            </a:r>
            <a:r>
              <a:rPr lang="en-US" dirty="0" smtClean="0">
                <a:hlinkClick r:id="rId4"/>
              </a:rPr>
              <a:t>klins1@u.brockport.edu</a:t>
            </a:r>
            <a:r>
              <a:rPr lang="en-US" dirty="0" smtClean="0"/>
              <a:t>	</a:t>
            </a:r>
          </a:p>
          <a:p>
            <a:r>
              <a:rPr lang="en-US" dirty="0" smtClean="0"/>
              <a:t>Alex </a:t>
            </a:r>
            <a:r>
              <a:rPr lang="en-US" dirty="0" err="1" smtClean="0"/>
              <a:t>Stribing</a:t>
            </a:r>
            <a:r>
              <a:rPr lang="en-US" dirty="0"/>
              <a:t>: </a:t>
            </a:r>
            <a:r>
              <a:rPr lang="en-US" dirty="0" smtClean="0">
                <a:hlinkClick r:id="rId5"/>
              </a:rPr>
              <a:t>astri1@u.brockport.edu</a:t>
            </a:r>
            <a:endParaRPr lang="en-US" dirty="0" smtClean="0"/>
          </a:p>
          <a:p>
            <a:r>
              <a:rPr lang="en-US" dirty="0"/>
              <a:t>Lisa Santos: </a:t>
            </a:r>
            <a:r>
              <a:rPr lang="en-US" dirty="0" smtClean="0">
                <a:hlinkClick r:id="rId6"/>
              </a:rPr>
              <a:t>campabilitieslongisland@yahoo.com</a:t>
            </a:r>
            <a:endParaRPr lang="en-US" dirty="0"/>
          </a:p>
          <a:p>
            <a:r>
              <a:rPr lang="en-US" dirty="0" smtClean="0"/>
              <a:t>Tiffany </a:t>
            </a:r>
            <a:r>
              <a:rPr lang="en-US" dirty="0" err="1" smtClean="0"/>
              <a:t>Mitrakos</a:t>
            </a:r>
            <a:r>
              <a:rPr lang="en-US" dirty="0"/>
              <a:t>: </a:t>
            </a:r>
            <a:r>
              <a:rPr lang="en-US" dirty="0" smtClean="0">
                <a:hlinkClick r:id="rId7"/>
              </a:rPr>
              <a:t>tmitr1@u.brockport.edu</a:t>
            </a:r>
            <a:endParaRPr lang="en-US" dirty="0" smtClean="0"/>
          </a:p>
        </p:txBody>
      </p:sp>
    </p:spTree>
    <p:extLst>
      <p:ext uri="{BB962C8B-B14F-4D97-AF65-F5344CB8AC3E}">
        <p14:creationId xmlns:p14="http://schemas.microsoft.com/office/powerpoint/2010/main" val="267355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Helpful Links</a:t>
            </a:r>
            <a:endParaRPr lang="en-US" dirty="0"/>
          </a:p>
        </p:txBody>
      </p:sp>
      <p:sp>
        <p:nvSpPr>
          <p:cNvPr id="3" name="Content Placeholder 2"/>
          <p:cNvSpPr>
            <a:spLocks noGrp="1"/>
          </p:cNvSpPr>
          <p:nvPr>
            <p:ph idx="1"/>
          </p:nvPr>
        </p:nvSpPr>
        <p:spPr>
          <a:xfrm>
            <a:off x="265905" y="1371600"/>
            <a:ext cx="8610600" cy="6172200"/>
          </a:xfrm>
        </p:spPr>
        <p:txBody>
          <a:bodyPr>
            <a:normAutofit fontScale="40000" lnSpcReduction="20000"/>
          </a:bodyPr>
          <a:lstStyle/>
          <a:p>
            <a:pPr>
              <a:lnSpc>
                <a:spcPct val="120000"/>
              </a:lnSpc>
            </a:pPr>
            <a:r>
              <a:rPr lang="en-US" sz="3300" dirty="0" smtClean="0"/>
              <a:t>Instructional Support</a:t>
            </a:r>
          </a:p>
          <a:p>
            <a:pPr lvl="1">
              <a:lnSpc>
                <a:spcPct val="120000"/>
              </a:lnSpc>
            </a:pPr>
            <a:r>
              <a:rPr lang="en-US" sz="3300" dirty="0" err="1" smtClean="0"/>
              <a:t>campabilities.org</a:t>
            </a:r>
            <a:endParaRPr lang="en-US" sz="3300" dirty="0" smtClean="0"/>
          </a:p>
          <a:p>
            <a:pPr lvl="1">
              <a:lnSpc>
                <a:spcPct val="120000"/>
              </a:lnSpc>
            </a:pPr>
            <a:r>
              <a:rPr lang="en-US" sz="3300" dirty="0" err="1" smtClean="0"/>
              <a:t>Perkinslearning.org</a:t>
            </a:r>
            <a:endParaRPr lang="en-US" sz="3300" dirty="0" smtClean="0"/>
          </a:p>
          <a:p>
            <a:pPr lvl="1">
              <a:lnSpc>
                <a:spcPct val="120000"/>
              </a:lnSpc>
            </a:pPr>
            <a:r>
              <a:rPr lang="en-US" sz="3300" u="sng" dirty="0" smtClean="0">
                <a:solidFill>
                  <a:srgbClr val="000000"/>
                </a:solidFill>
                <a:hlinkClick r:id="rId2"/>
              </a:rPr>
              <a:t>http://www.teachingvisuallyimpaired.com/physical-education.html-</a:t>
            </a:r>
            <a:r>
              <a:rPr lang="en-US" sz="3300" u="sng" dirty="0" smtClean="0">
                <a:solidFill>
                  <a:srgbClr val="000000"/>
                </a:solidFill>
              </a:rPr>
              <a:t> </a:t>
            </a:r>
          </a:p>
          <a:p>
            <a:pPr lvl="1">
              <a:lnSpc>
                <a:spcPct val="120000"/>
              </a:lnSpc>
            </a:pPr>
            <a:r>
              <a:rPr lang="en-US" sz="3300" dirty="0" err="1" smtClean="0"/>
              <a:t>Tsbvi.edu</a:t>
            </a:r>
            <a:endParaRPr lang="en-US" sz="3300" dirty="0" smtClean="0"/>
          </a:p>
          <a:p>
            <a:pPr lvl="1">
              <a:lnSpc>
                <a:spcPct val="120000"/>
              </a:lnSpc>
            </a:pPr>
            <a:r>
              <a:rPr lang="en-US" sz="3300" dirty="0">
                <a:hlinkClick r:id="rId3"/>
              </a:rPr>
              <a:t>ECAC Parent Training Info</a:t>
            </a:r>
            <a:r>
              <a:rPr lang="en-US" sz="3300" dirty="0" smtClean="0">
                <a:hlinkClick r:id="rId3"/>
              </a:rPr>
              <a:t>.</a:t>
            </a:r>
            <a:endParaRPr lang="en-US" sz="3300" dirty="0" smtClean="0"/>
          </a:p>
          <a:p>
            <a:pPr lvl="1">
              <a:lnSpc>
                <a:spcPct val="120000"/>
              </a:lnSpc>
            </a:pPr>
            <a:r>
              <a:rPr lang="en-US" sz="3300" dirty="0" err="1" smtClean="0"/>
              <a:t>USABA.org</a:t>
            </a:r>
            <a:endParaRPr lang="en-US" sz="3300" dirty="0" smtClean="0"/>
          </a:p>
          <a:p>
            <a:pPr>
              <a:lnSpc>
                <a:spcPct val="120000"/>
              </a:lnSpc>
            </a:pPr>
            <a:r>
              <a:rPr lang="en-US" sz="3300" dirty="0" smtClean="0"/>
              <a:t>Equipment:</a:t>
            </a:r>
          </a:p>
          <a:p>
            <a:pPr lvl="1">
              <a:lnSpc>
                <a:spcPct val="120000"/>
              </a:lnSpc>
            </a:pPr>
            <a:r>
              <a:rPr lang="en-US" sz="3300" dirty="0">
                <a:hlinkClick r:id="rId4"/>
              </a:rPr>
              <a:t>American Printing House For The Blind</a:t>
            </a:r>
            <a:endParaRPr lang="en-US" sz="3300" dirty="0"/>
          </a:p>
          <a:p>
            <a:pPr lvl="1">
              <a:lnSpc>
                <a:spcPct val="120000"/>
              </a:lnSpc>
            </a:pPr>
            <a:r>
              <a:rPr lang="en-US" sz="3300" dirty="0" smtClean="0">
                <a:hlinkClick r:id="rId5"/>
              </a:rPr>
              <a:t>US </a:t>
            </a:r>
            <a:r>
              <a:rPr lang="en-US" sz="3300" dirty="0">
                <a:hlinkClick r:id="rId5"/>
              </a:rPr>
              <a:t>Games</a:t>
            </a:r>
            <a:endParaRPr lang="en-US" sz="3300" dirty="0"/>
          </a:p>
          <a:p>
            <a:pPr lvl="1">
              <a:lnSpc>
                <a:spcPct val="120000"/>
              </a:lnSpc>
            </a:pPr>
            <a:r>
              <a:rPr lang="en-US" sz="3300" dirty="0">
                <a:hlinkClick r:id="rId6"/>
              </a:rPr>
              <a:t>Flaghouse</a:t>
            </a:r>
            <a:endParaRPr lang="en-US" sz="3300" dirty="0"/>
          </a:p>
          <a:p>
            <a:pPr lvl="1">
              <a:lnSpc>
                <a:spcPct val="120000"/>
              </a:lnSpc>
            </a:pPr>
            <a:r>
              <a:rPr lang="en-US" sz="3300" dirty="0">
                <a:hlinkClick r:id="rId7"/>
              </a:rPr>
              <a:t>The Braille </a:t>
            </a:r>
            <a:r>
              <a:rPr lang="en-US" sz="3300" dirty="0" smtClean="0">
                <a:hlinkClick r:id="rId7"/>
              </a:rPr>
              <a:t>Superstore</a:t>
            </a:r>
            <a:endParaRPr lang="en-US" sz="3300" dirty="0" smtClean="0"/>
          </a:p>
          <a:p>
            <a:pPr>
              <a:lnSpc>
                <a:spcPct val="120000"/>
              </a:lnSpc>
            </a:pPr>
            <a:r>
              <a:rPr lang="en-US" sz="3300" dirty="0" smtClean="0"/>
              <a:t>Guide running:</a:t>
            </a:r>
          </a:p>
          <a:p>
            <a:pPr lvl="1">
              <a:lnSpc>
                <a:spcPct val="120000"/>
              </a:lnSpc>
            </a:pPr>
            <a:r>
              <a:rPr lang="en-US" sz="3300" dirty="0" smtClean="0"/>
              <a:t> </a:t>
            </a:r>
            <a:r>
              <a:rPr lang="en-US" sz="3300" dirty="0" smtClean="0">
                <a:hlinkClick r:id="rId8"/>
              </a:rPr>
              <a:t>http://www.achillestrackclub.org/</a:t>
            </a:r>
            <a:endParaRPr lang="en-US" sz="3300" dirty="0" smtClean="0"/>
          </a:p>
          <a:p>
            <a:pPr lvl="1">
              <a:lnSpc>
                <a:spcPct val="120000"/>
              </a:lnSpc>
            </a:pPr>
            <a:r>
              <a:rPr lang="en-US" sz="3300" dirty="0">
                <a:ea typeface="Arial" charset="0"/>
                <a:cs typeface="Arial" charset="0"/>
                <a:hlinkClick r:id="rId9"/>
              </a:rPr>
              <a:t>USABA Basics of Guide Running for Track &amp; Field and </a:t>
            </a:r>
            <a:r>
              <a:rPr lang="en-US" sz="3300" dirty="0" smtClean="0">
                <a:ea typeface="Arial" charset="0"/>
                <a:cs typeface="Arial" charset="0"/>
                <a:hlinkClick r:id="rId9"/>
              </a:rPr>
              <a:t>Trail</a:t>
            </a:r>
            <a:endParaRPr lang="en-US" sz="3300" dirty="0" smtClean="0"/>
          </a:p>
          <a:p>
            <a:pPr>
              <a:lnSpc>
                <a:spcPct val="120000"/>
              </a:lnSpc>
            </a:pPr>
            <a:r>
              <a:rPr lang="en-US" sz="3300" dirty="0" smtClean="0"/>
              <a:t>Travel/Equipment Funding</a:t>
            </a:r>
          </a:p>
          <a:p>
            <a:pPr lvl="1">
              <a:lnSpc>
                <a:spcPct val="120000"/>
              </a:lnSpc>
            </a:pPr>
            <a:r>
              <a:rPr lang="en-US" sz="3300" dirty="0" smtClean="0"/>
              <a:t>Challenged athletes foundation</a:t>
            </a:r>
          </a:p>
          <a:p>
            <a:pPr lvl="1">
              <a:lnSpc>
                <a:spcPct val="120000"/>
              </a:lnSpc>
            </a:pPr>
            <a:r>
              <a:rPr lang="en-US" sz="3300" dirty="0">
                <a:hlinkClick r:id="rId10"/>
              </a:rPr>
              <a:t>Leveling The Playing Field</a:t>
            </a:r>
            <a:endParaRPr lang="en-US" sz="3300" dirty="0">
              <a:effectLst/>
            </a:endParaRPr>
          </a:p>
          <a:p>
            <a:pPr lvl="1"/>
            <a:endParaRPr lang="en-US" sz="2300" dirty="0" smtClean="0"/>
          </a:p>
          <a:p>
            <a:pPr lvl="1"/>
            <a:endParaRPr lang="en-US" dirty="0"/>
          </a:p>
        </p:txBody>
      </p:sp>
    </p:spTree>
    <p:extLst>
      <p:ext uri="{BB962C8B-B14F-4D97-AF65-F5344CB8AC3E}">
        <p14:creationId xmlns:p14="http://schemas.microsoft.com/office/powerpoint/2010/main" val="485466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Placement in Physical Education</a:t>
            </a:r>
            <a:endParaRPr lang="en-US" dirty="0"/>
          </a:p>
        </p:txBody>
      </p:sp>
      <p:sp>
        <p:nvSpPr>
          <p:cNvPr id="3" name="Content Placeholder 2"/>
          <p:cNvSpPr>
            <a:spLocks noGrp="1"/>
          </p:cNvSpPr>
          <p:nvPr>
            <p:ph idx="1"/>
          </p:nvPr>
        </p:nvSpPr>
        <p:spPr>
          <a:xfrm>
            <a:off x="533400" y="1828800"/>
            <a:ext cx="8229600" cy="4876800"/>
          </a:xfrm>
        </p:spPr>
        <p:txBody>
          <a:bodyPr/>
          <a:lstStyle/>
          <a:p>
            <a:r>
              <a:rPr lang="en-US" dirty="0" smtClean="0"/>
              <a:t>What is their current placement?</a:t>
            </a:r>
          </a:p>
          <a:p>
            <a:pPr lvl="1"/>
            <a:r>
              <a:rPr lang="en-US" sz="2400" dirty="0" smtClean="0"/>
              <a:t>Modified Physical Education</a:t>
            </a:r>
          </a:p>
          <a:p>
            <a:pPr lvl="1"/>
            <a:r>
              <a:rPr lang="en-US" sz="2400" dirty="0" smtClean="0"/>
              <a:t>Self Contained</a:t>
            </a:r>
          </a:p>
          <a:p>
            <a:pPr lvl="1"/>
            <a:r>
              <a:rPr lang="en-US" sz="2400" dirty="0" smtClean="0"/>
              <a:t>Both?</a:t>
            </a:r>
          </a:p>
          <a:p>
            <a:r>
              <a:rPr lang="en-US" dirty="0" smtClean="0"/>
              <a:t>Who determined this placement?</a:t>
            </a:r>
          </a:p>
          <a:p>
            <a:r>
              <a:rPr lang="en-US" dirty="0" smtClean="0"/>
              <a:t>Were you included in this decision?</a:t>
            </a:r>
          </a:p>
          <a:p>
            <a:r>
              <a:rPr lang="en-US" dirty="0" smtClean="0"/>
              <a:t>Who do you see if you are not satisfied?</a:t>
            </a:r>
            <a:endParaRPr lang="en-US" dirty="0"/>
          </a:p>
        </p:txBody>
      </p:sp>
    </p:spTree>
    <p:extLst>
      <p:ext uri="{BB962C8B-B14F-4D97-AF65-F5344CB8AC3E}">
        <p14:creationId xmlns:p14="http://schemas.microsoft.com/office/powerpoint/2010/main" val="2236057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 Curriculum</a:t>
            </a:r>
            <a:endParaRPr lang="en-US" dirty="0"/>
          </a:p>
        </p:txBody>
      </p:sp>
      <p:sp>
        <p:nvSpPr>
          <p:cNvPr id="3" name="Content Placeholder 2"/>
          <p:cNvSpPr>
            <a:spLocks noGrp="1"/>
          </p:cNvSpPr>
          <p:nvPr>
            <p:ph idx="1"/>
          </p:nvPr>
        </p:nvSpPr>
        <p:spPr/>
        <p:txBody>
          <a:bodyPr>
            <a:normAutofit fontScale="92500" lnSpcReduction="20000"/>
          </a:bodyPr>
          <a:lstStyle/>
          <a:p>
            <a:r>
              <a:rPr lang="en-US" sz="2595" dirty="0" smtClean="0"/>
              <a:t>What are your children learning?</a:t>
            </a:r>
          </a:p>
          <a:p>
            <a:pPr lvl="1"/>
            <a:r>
              <a:rPr lang="en-US" sz="2400" dirty="0" smtClean="0"/>
              <a:t>Should be learning the same curriculum as peers in GPE</a:t>
            </a:r>
          </a:p>
          <a:p>
            <a:pPr lvl="1"/>
            <a:r>
              <a:rPr lang="en-US" sz="2400" dirty="0" smtClean="0"/>
              <a:t>Learning a curriculum that accommodates their needs</a:t>
            </a:r>
          </a:p>
          <a:p>
            <a:r>
              <a:rPr lang="en-US" sz="1800" b="1" u="sng" dirty="0" smtClean="0"/>
              <a:t>Inclusion explained</a:t>
            </a:r>
            <a:r>
              <a:rPr lang="en-US" sz="1800" b="1" dirty="0" smtClean="0"/>
              <a:t>: </a:t>
            </a:r>
            <a:r>
              <a:rPr lang="en-US" sz="1800" dirty="0" smtClean="0"/>
              <a:t>Placement of students in the general mainstream classroom, where they are adequately participating in all lesson objectives or modifications to some objectives or tasks, but are primarily working alongside their peers without restriction.</a:t>
            </a:r>
            <a:endParaRPr lang="en-US" dirty="0" smtClean="0"/>
          </a:p>
          <a:p>
            <a:r>
              <a:rPr lang="en-US" dirty="0" smtClean="0"/>
              <a:t>What they like to learn?</a:t>
            </a:r>
          </a:p>
          <a:p>
            <a:pPr lvl="1"/>
            <a:r>
              <a:rPr lang="en-US" sz="1600" dirty="0" smtClean="0"/>
              <a:t>Your child should make suggestions on curriculum planning and delivery</a:t>
            </a:r>
          </a:p>
          <a:p>
            <a:pPr lvl="1"/>
            <a:r>
              <a:rPr lang="en-US" sz="1600" dirty="0" smtClean="0"/>
              <a:t>As the parent of the child you too have input on what you want the child to learn</a:t>
            </a:r>
          </a:p>
          <a:p>
            <a:pPr lvl="2"/>
            <a:r>
              <a:rPr lang="en-US" sz="1730" dirty="0" smtClean="0"/>
              <a:t>Adapted Physical Educator is most familiar and receptive to this concept.</a:t>
            </a:r>
            <a:endParaRPr lang="en-US" sz="1730" dirty="0"/>
          </a:p>
        </p:txBody>
      </p:sp>
    </p:spTree>
    <p:extLst>
      <p:ext uri="{BB962C8B-B14F-4D97-AF65-F5344CB8AC3E}">
        <p14:creationId xmlns:p14="http://schemas.microsoft.com/office/powerpoint/2010/main" val="2712543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612063" cy="1417638"/>
          </a:xfrm>
        </p:spPr>
        <p:txBody>
          <a:bodyPr/>
          <a:lstStyle/>
          <a:p>
            <a:r>
              <a:rPr lang="en-US" dirty="0" smtClean="0"/>
              <a:t>Support Staff</a:t>
            </a:r>
            <a:endParaRPr lang="en-US" dirty="0"/>
          </a:p>
        </p:txBody>
      </p:sp>
      <p:sp>
        <p:nvSpPr>
          <p:cNvPr id="3" name="Content Placeholder 2"/>
          <p:cNvSpPr>
            <a:spLocks noGrp="1"/>
          </p:cNvSpPr>
          <p:nvPr>
            <p:ph idx="1"/>
          </p:nvPr>
        </p:nvSpPr>
        <p:spPr>
          <a:xfrm>
            <a:off x="228600" y="914400"/>
            <a:ext cx="8033543" cy="6096000"/>
          </a:xfrm>
        </p:spPr>
        <p:txBody>
          <a:bodyPr>
            <a:normAutofit fontScale="92500" lnSpcReduction="20000"/>
          </a:bodyPr>
          <a:lstStyle/>
          <a:p>
            <a:pPr>
              <a:lnSpc>
                <a:spcPct val="120000"/>
              </a:lnSpc>
            </a:pPr>
            <a:r>
              <a:rPr lang="en-US" sz="2800" dirty="0" smtClean="0"/>
              <a:t>Training for Teachers / </a:t>
            </a:r>
            <a:r>
              <a:rPr lang="en-US" sz="2800" dirty="0" err="1" smtClean="0"/>
              <a:t>Paraeducators</a:t>
            </a:r>
            <a:endParaRPr lang="en-US" sz="2800" dirty="0" smtClean="0"/>
          </a:p>
          <a:p>
            <a:pPr lvl="1">
              <a:lnSpc>
                <a:spcPct val="120000"/>
              </a:lnSpc>
            </a:pPr>
            <a:r>
              <a:rPr lang="en-US" sz="2800" dirty="0" smtClean="0">
                <a:hlinkClick r:id="rId2"/>
              </a:rPr>
              <a:t>https://www.youtube.com/watch?v=77fyMsRWrYs</a:t>
            </a:r>
            <a:r>
              <a:rPr lang="en-US" sz="2800" dirty="0" smtClean="0"/>
              <a:t> </a:t>
            </a:r>
          </a:p>
          <a:p>
            <a:pPr>
              <a:lnSpc>
                <a:spcPct val="120000"/>
              </a:lnSpc>
            </a:pPr>
            <a:r>
              <a:rPr lang="en-US" sz="3109" dirty="0" smtClean="0"/>
              <a:t>Roles for both Peer Tutors / Para’s:</a:t>
            </a:r>
          </a:p>
          <a:p>
            <a:pPr lvl="1">
              <a:lnSpc>
                <a:spcPct val="120000"/>
              </a:lnSpc>
            </a:pPr>
            <a:r>
              <a:rPr lang="en-US" sz="2709" dirty="0" smtClean="0"/>
              <a:t>Provide specific instruction</a:t>
            </a:r>
          </a:p>
          <a:p>
            <a:pPr lvl="1">
              <a:lnSpc>
                <a:spcPct val="120000"/>
              </a:lnSpc>
            </a:pPr>
            <a:r>
              <a:rPr lang="en-US" sz="2709" dirty="0" smtClean="0"/>
              <a:t>Ensure safety</a:t>
            </a:r>
          </a:p>
          <a:p>
            <a:pPr lvl="1">
              <a:lnSpc>
                <a:spcPct val="120000"/>
              </a:lnSpc>
            </a:pPr>
            <a:r>
              <a:rPr lang="en-US" sz="2709" dirty="0" smtClean="0"/>
              <a:t>Increase socialization &amp; peer interaction</a:t>
            </a:r>
          </a:p>
          <a:p>
            <a:pPr lvl="1">
              <a:lnSpc>
                <a:spcPct val="120000"/>
              </a:lnSpc>
            </a:pPr>
            <a:r>
              <a:rPr lang="en-US" sz="2709" dirty="0" smtClean="0"/>
              <a:t>Modify activities</a:t>
            </a:r>
          </a:p>
          <a:p>
            <a:pPr lvl="1">
              <a:lnSpc>
                <a:spcPct val="120000"/>
              </a:lnSpc>
            </a:pPr>
            <a:r>
              <a:rPr lang="en-US" sz="2709" dirty="0" smtClean="0"/>
              <a:t>Assess and record data</a:t>
            </a:r>
          </a:p>
          <a:p>
            <a:pPr lvl="1">
              <a:lnSpc>
                <a:spcPct val="120000"/>
              </a:lnSpc>
            </a:pPr>
            <a:r>
              <a:rPr lang="en-US" sz="2709" dirty="0" smtClean="0"/>
              <a:t>Motivate!</a:t>
            </a:r>
          </a:p>
          <a:p>
            <a:pPr algn="ctr">
              <a:lnSpc>
                <a:spcPct val="120000"/>
              </a:lnSpc>
              <a:buNone/>
            </a:pPr>
            <a:r>
              <a:rPr lang="en-US" sz="2909" dirty="0" smtClean="0"/>
              <a:t>*</a:t>
            </a:r>
            <a:r>
              <a:rPr lang="en-US" sz="2909" dirty="0" err="1" smtClean="0"/>
              <a:t>Paraeducator</a:t>
            </a:r>
            <a:r>
              <a:rPr lang="en-US" sz="2909" dirty="0" smtClean="0"/>
              <a:t> provides input on IEP goals, objectives, and services</a:t>
            </a:r>
          </a:p>
          <a:p>
            <a:pPr algn="ctr">
              <a:buNone/>
            </a:pPr>
            <a:endParaRPr lang="en-US" sz="1600" dirty="0" smtClean="0"/>
          </a:p>
          <a:p>
            <a:pPr algn="ctr">
              <a:buNone/>
            </a:pPr>
            <a:endParaRPr lang="en-US" dirty="0" smtClean="0"/>
          </a:p>
          <a:p>
            <a:pPr lvl="2"/>
            <a:endParaRPr lang="en-US" dirty="0"/>
          </a:p>
        </p:txBody>
      </p:sp>
    </p:spTree>
    <p:extLst>
      <p:ext uri="{BB962C8B-B14F-4D97-AF65-F5344CB8AC3E}">
        <p14:creationId xmlns:p14="http://schemas.microsoft.com/office/powerpoint/2010/main" val="526349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a:t>
            </a:r>
            <a:br>
              <a:rPr lang="en-US" dirty="0" smtClean="0"/>
            </a:br>
            <a:endParaRPr lang="en-US" dirty="0"/>
          </a:p>
        </p:txBody>
      </p:sp>
      <p:sp>
        <p:nvSpPr>
          <p:cNvPr id="3" name="Content Placeholder 2"/>
          <p:cNvSpPr>
            <a:spLocks noGrp="1"/>
          </p:cNvSpPr>
          <p:nvPr>
            <p:ph idx="1"/>
          </p:nvPr>
        </p:nvSpPr>
        <p:spPr>
          <a:xfrm>
            <a:off x="19050" y="1600200"/>
            <a:ext cx="8843963" cy="5562600"/>
          </a:xfrm>
        </p:spPr>
        <p:txBody>
          <a:bodyPr>
            <a:normAutofit/>
          </a:bodyPr>
          <a:lstStyle/>
          <a:p>
            <a:r>
              <a:rPr lang="en-US" sz="2000" dirty="0" smtClean="0"/>
              <a:t>Physical Education Placement?</a:t>
            </a:r>
          </a:p>
          <a:p>
            <a:pPr lvl="1"/>
            <a:r>
              <a:rPr lang="en-US" sz="2000" dirty="0" smtClean="0"/>
              <a:t>Parent input first</a:t>
            </a:r>
          </a:p>
          <a:p>
            <a:pPr lvl="1"/>
            <a:r>
              <a:rPr lang="en-US" sz="2000" dirty="0" smtClean="0"/>
              <a:t>CSE Chair</a:t>
            </a:r>
          </a:p>
          <a:p>
            <a:r>
              <a:rPr lang="en-US" sz="2000" dirty="0" smtClean="0"/>
              <a:t>Curriculum?</a:t>
            </a:r>
          </a:p>
          <a:p>
            <a:pPr lvl="1"/>
            <a:r>
              <a:rPr lang="en-US" sz="2000" dirty="0" smtClean="0"/>
              <a:t>PE / APE / PE Director / TVI / O&amp;M/ Special Education Director</a:t>
            </a:r>
          </a:p>
          <a:p>
            <a:pPr marL="342900" lvl="1" indent="-342900">
              <a:buFont typeface="Arial" panose="020B0604020202020204" pitchFamily="34" charset="0"/>
              <a:buChar char="•"/>
            </a:pPr>
            <a:r>
              <a:rPr lang="en-US" sz="2000" dirty="0" smtClean="0"/>
              <a:t>Afterschool Sports? </a:t>
            </a:r>
          </a:p>
          <a:p>
            <a:pPr marL="742950" lvl="2" indent="-342900"/>
            <a:r>
              <a:rPr lang="en-US" dirty="0" smtClean="0"/>
              <a:t>Athletic Directors, Coaches, PE teachers</a:t>
            </a:r>
          </a:p>
          <a:p>
            <a:pPr marL="342900" lvl="1" indent="-342900">
              <a:buFont typeface="Arial" panose="020B0604020202020204" pitchFamily="34" charset="0"/>
              <a:buChar char="•"/>
            </a:pPr>
            <a:r>
              <a:rPr lang="en-US" sz="2000" dirty="0" smtClean="0"/>
              <a:t>Equipment: School’s responsibility to provide</a:t>
            </a:r>
          </a:p>
          <a:p>
            <a:pPr lvl="1"/>
            <a:r>
              <a:rPr lang="en-US" sz="2000" dirty="0" smtClean="0"/>
              <a:t>After school sports (school sponsored)/home activity resources</a:t>
            </a:r>
          </a:p>
          <a:p>
            <a:pPr lvl="2"/>
            <a:r>
              <a:rPr lang="en-US" dirty="0" smtClean="0"/>
              <a:t>Lions Club, Rotary club</a:t>
            </a:r>
          </a:p>
          <a:p>
            <a:pPr marL="742950" lvl="2" indent="-342900"/>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7086600" y="5225888"/>
            <a:ext cx="2133600" cy="1708312"/>
          </a:xfrm>
          <a:prstGeom prst="rect">
            <a:avLst/>
          </a:prstGeom>
        </p:spPr>
      </p:pic>
    </p:spTree>
    <p:extLst>
      <p:ext uri="{BB962C8B-B14F-4D97-AF65-F5344CB8AC3E}">
        <p14:creationId xmlns:p14="http://schemas.microsoft.com/office/powerpoint/2010/main" val="1933205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dirty="0" smtClean="0"/>
              <a:t>IEP</a:t>
            </a:r>
            <a:endParaRPr lang="en-US" dirty="0"/>
          </a:p>
        </p:txBody>
      </p:sp>
      <p:sp>
        <p:nvSpPr>
          <p:cNvPr id="3" name="Content Placeholder 2"/>
          <p:cNvSpPr>
            <a:spLocks noGrp="1"/>
          </p:cNvSpPr>
          <p:nvPr>
            <p:ph idx="1"/>
          </p:nvPr>
        </p:nvSpPr>
        <p:spPr>
          <a:xfrm>
            <a:off x="-29980" y="3276600"/>
            <a:ext cx="8229600" cy="4876800"/>
          </a:xfrm>
        </p:spPr>
        <p:txBody>
          <a:bodyPr>
            <a:normAutofit/>
          </a:bodyPr>
          <a:lstStyle/>
          <a:p>
            <a:r>
              <a:rPr lang="en-US" b="1" dirty="0" smtClean="0"/>
              <a:t>Is Physical </a:t>
            </a:r>
            <a:r>
              <a:rPr lang="en-US" b="1" smtClean="0"/>
              <a:t>Education on the </a:t>
            </a:r>
            <a:r>
              <a:rPr lang="en-US" b="1" dirty="0" smtClean="0"/>
              <a:t>IEP?</a:t>
            </a:r>
          </a:p>
          <a:p>
            <a:pPr lvl="1"/>
            <a:r>
              <a:rPr lang="en-US" sz="2400" dirty="0" smtClean="0"/>
              <a:t>Appropriate Goals / Objectives</a:t>
            </a:r>
          </a:p>
          <a:p>
            <a:pPr lvl="2"/>
            <a:r>
              <a:rPr lang="en-US" sz="2400" dirty="0" smtClean="0"/>
              <a:t>Relevant, useful, measurable</a:t>
            </a:r>
          </a:p>
          <a:p>
            <a:pPr lvl="2"/>
            <a:r>
              <a:rPr lang="en-US" sz="2400" dirty="0" smtClean="0"/>
              <a:t>Separate from OT/PT?</a:t>
            </a:r>
          </a:p>
          <a:p>
            <a:pPr lvl="3"/>
            <a:r>
              <a:rPr lang="en-US" sz="2400" dirty="0" smtClean="0"/>
              <a:t>Are they all the same, or different?</a:t>
            </a:r>
          </a:p>
          <a:p>
            <a:pPr lvl="3"/>
            <a:r>
              <a:rPr lang="en-US" sz="2400" dirty="0" smtClean="0"/>
              <a:t>If you want separate goals, you must request it</a:t>
            </a:r>
          </a:p>
        </p:txBody>
      </p:sp>
      <p:pic>
        <p:nvPicPr>
          <p:cNvPr id="4" name="Picture 3" descr="iepteam.gif"/>
          <p:cNvPicPr>
            <a:picLocks noChangeAspect="1"/>
          </p:cNvPicPr>
          <p:nvPr/>
        </p:nvPicPr>
        <p:blipFill>
          <a:blip r:embed="rId2"/>
          <a:stretch>
            <a:fillRect/>
          </a:stretch>
        </p:blipFill>
        <p:spPr>
          <a:xfrm>
            <a:off x="4572000" y="-2569"/>
            <a:ext cx="4572001" cy="4589126"/>
          </a:xfrm>
          <a:prstGeom prst="rect">
            <a:avLst/>
          </a:prstGeom>
        </p:spPr>
      </p:pic>
    </p:spTree>
    <p:extLst>
      <p:ext uri="{BB962C8B-B14F-4D97-AF65-F5344CB8AC3E}">
        <p14:creationId xmlns:p14="http://schemas.microsoft.com/office/powerpoint/2010/main" val="376468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IEP Continued</a:t>
            </a:r>
            <a:endParaRPr lang="en-US" dirty="0"/>
          </a:p>
        </p:txBody>
      </p:sp>
      <p:sp>
        <p:nvSpPr>
          <p:cNvPr id="3" name="Content Placeholder 2"/>
          <p:cNvSpPr>
            <a:spLocks noGrp="1"/>
          </p:cNvSpPr>
          <p:nvPr>
            <p:ph idx="1"/>
          </p:nvPr>
        </p:nvSpPr>
        <p:spPr>
          <a:xfrm>
            <a:off x="304800" y="1676400"/>
            <a:ext cx="8534400" cy="5029200"/>
          </a:xfrm>
        </p:spPr>
        <p:txBody>
          <a:bodyPr>
            <a:normAutofit fontScale="85000" lnSpcReduction="20000"/>
          </a:bodyPr>
          <a:lstStyle/>
          <a:p>
            <a:r>
              <a:rPr lang="en-US" b="1" dirty="0"/>
              <a:t>IEP Development:</a:t>
            </a:r>
          </a:p>
          <a:p>
            <a:pPr lvl="1"/>
            <a:r>
              <a:rPr lang="en-US" dirty="0"/>
              <a:t>PE, direct services, parents, CSE, teachers, child, related services, TVI, O&amp;M</a:t>
            </a:r>
          </a:p>
          <a:p>
            <a:pPr lvl="1"/>
            <a:r>
              <a:rPr lang="en-US" dirty="0"/>
              <a:t>Include: Equipment, </a:t>
            </a:r>
            <a:r>
              <a:rPr lang="en-US" dirty="0" smtClean="0"/>
              <a:t>Placement in PE, Support </a:t>
            </a:r>
            <a:r>
              <a:rPr lang="en-US" dirty="0"/>
              <a:t>Staff, Time, Supplemental forms to define roles of PT, OT, etc.</a:t>
            </a:r>
          </a:p>
          <a:p>
            <a:pPr lvl="1"/>
            <a:r>
              <a:rPr lang="en-US" dirty="0"/>
              <a:t>Collaboration with related service personnel</a:t>
            </a:r>
          </a:p>
          <a:p>
            <a:pPr lvl="2"/>
            <a:r>
              <a:rPr lang="en-US" dirty="0"/>
              <a:t>Do all members of the IEP team meet on a regular basis</a:t>
            </a:r>
            <a:r>
              <a:rPr lang="en-US" dirty="0" smtClean="0"/>
              <a:t>?</a:t>
            </a:r>
          </a:p>
          <a:p>
            <a:r>
              <a:rPr lang="en-US" dirty="0" smtClean="0"/>
              <a:t>Direct Services: </a:t>
            </a:r>
            <a:r>
              <a:rPr lang="en-US" dirty="0">
                <a:effectLst/>
              </a:rPr>
              <a:t>provided directly to a child by a special education teacher or related services professional </a:t>
            </a:r>
            <a:endParaRPr lang="en-US" dirty="0" smtClean="0"/>
          </a:p>
          <a:p>
            <a:r>
              <a:rPr lang="en-US" dirty="0" smtClean="0"/>
              <a:t>Indirect services: </a:t>
            </a:r>
            <a:r>
              <a:rPr lang="en-US" dirty="0">
                <a:effectLst/>
              </a:rPr>
              <a:t>a special education teacher or related service professional provides these services to others who are working directly with a child. </a:t>
            </a:r>
            <a:endParaRPr lang="en-US" dirty="0" smtClean="0"/>
          </a:p>
          <a:p>
            <a:r>
              <a:rPr lang="en-US" dirty="0" smtClean="0"/>
              <a:t>Related Services: OT/PT/Speech pathology/O&amp;M/TVI</a:t>
            </a:r>
          </a:p>
          <a:p>
            <a:r>
              <a:rPr lang="en-US" dirty="0" smtClean="0">
                <a:hlinkClick r:id="rId2"/>
              </a:rPr>
              <a:t>Exceptional Children’s Assistance Center IEP info</a:t>
            </a:r>
            <a:endParaRPr lang="en-US" dirty="0"/>
          </a:p>
        </p:txBody>
      </p:sp>
    </p:spTree>
    <p:extLst>
      <p:ext uri="{BB962C8B-B14F-4D97-AF65-F5344CB8AC3E}">
        <p14:creationId xmlns:p14="http://schemas.microsoft.com/office/powerpoint/2010/main" val="444750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Strategies</a:t>
            </a:r>
            <a:endParaRPr lang="en-US" dirty="0"/>
          </a:p>
        </p:txBody>
      </p:sp>
      <p:sp>
        <p:nvSpPr>
          <p:cNvPr id="3" name="Content Placeholder 2"/>
          <p:cNvSpPr>
            <a:spLocks noGrp="1"/>
          </p:cNvSpPr>
          <p:nvPr>
            <p:ph idx="1"/>
          </p:nvPr>
        </p:nvSpPr>
        <p:spPr>
          <a:xfrm>
            <a:off x="0" y="1752600"/>
            <a:ext cx="7391400" cy="4182035"/>
          </a:xfrm>
        </p:spPr>
        <p:txBody>
          <a:bodyPr>
            <a:normAutofit/>
          </a:bodyPr>
          <a:lstStyle/>
          <a:p>
            <a:r>
              <a:rPr lang="en-US" sz="2600" b="1" dirty="0" smtClean="0"/>
              <a:t>Tactile Modeling: </a:t>
            </a:r>
            <a:r>
              <a:rPr lang="en-US" sz="2600" dirty="0" smtClean="0"/>
              <a:t>feels the instructor or peer go through the motions of a skill </a:t>
            </a:r>
          </a:p>
          <a:p>
            <a:r>
              <a:rPr lang="en-US" sz="2600" b="1" dirty="0" smtClean="0"/>
              <a:t>Physical guidance: </a:t>
            </a:r>
            <a:r>
              <a:rPr lang="en-US" sz="2600" dirty="0" smtClean="0"/>
              <a:t>instructor guides the child through the motions of a skill</a:t>
            </a:r>
          </a:p>
          <a:p>
            <a:r>
              <a:rPr lang="en-US" sz="2600" b="1" dirty="0" smtClean="0"/>
              <a:t>Co-Active Movement: </a:t>
            </a:r>
            <a:r>
              <a:rPr lang="en-US" sz="2600" dirty="0" smtClean="0"/>
              <a:t>Both the instructor and child perform the same movement at the same time together</a:t>
            </a:r>
          </a:p>
          <a:p>
            <a:pPr marL="0" indent="0">
              <a:buNone/>
            </a:pPr>
            <a:endParaRPr lang="en-US" dirty="0" smtClean="0"/>
          </a:p>
          <a:p>
            <a:endParaRPr lang="en-US" dirty="0"/>
          </a:p>
        </p:txBody>
      </p:sp>
      <p:pic>
        <p:nvPicPr>
          <p:cNvPr id="6" name="Picture 2" descr="H:\D0000Cl9dbAom6Vo\DSC_470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39000" y="3958104"/>
            <a:ext cx="1904999" cy="286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2509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3057</TotalTime>
  <Words>1302</Words>
  <Application>Microsoft Office PowerPoint</Application>
  <PresentationFormat>On-screen Show (4:3)</PresentationFormat>
  <Paragraphs>211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Habitat</vt:lpstr>
      <vt:lpstr>2016 Camp Abilities Family Advocacy Training</vt:lpstr>
      <vt:lpstr>Overview</vt:lpstr>
      <vt:lpstr>Placement in Physical Education</vt:lpstr>
      <vt:lpstr>PE Curriculum</vt:lpstr>
      <vt:lpstr>Support Staff</vt:lpstr>
      <vt:lpstr>Advocacy </vt:lpstr>
      <vt:lpstr>IEP</vt:lpstr>
      <vt:lpstr>IEP Continued</vt:lpstr>
      <vt:lpstr>Instructional Strategies</vt:lpstr>
      <vt:lpstr>Pre-Teaching</vt:lpstr>
      <vt:lpstr>Pre-teaching continued</vt:lpstr>
      <vt:lpstr>Whole – Part - Whole</vt:lpstr>
      <vt:lpstr>Equipment</vt:lpstr>
      <vt:lpstr>Equipment Continued</vt:lpstr>
      <vt:lpstr>Equipment Continued</vt:lpstr>
      <vt:lpstr>FUNDING for Equipment</vt:lpstr>
      <vt:lpstr>How To Make Your Own Equipment</vt:lpstr>
      <vt:lpstr>Sport Opportunities</vt:lpstr>
      <vt:lpstr>Paralympic Sports</vt:lpstr>
      <vt:lpstr>Steps to After School Sport Involvement</vt:lpstr>
      <vt:lpstr>Steps To After School Sport Involvement Continued…</vt:lpstr>
      <vt:lpstr>Sport Involvement of  Camp Abilities Athletes</vt:lpstr>
      <vt:lpstr>Sport Involvement of  Camp Abilities Athletes</vt:lpstr>
      <vt:lpstr>Contacts for Consultation</vt:lpstr>
      <vt:lpstr>General Helpful Links</vt:lpstr>
    </vt:vector>
  </TitlesOfParts>
  <Company>The College at Brockport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Incentive</dc:title>
  <dc:creator>LITS</dc:creator>
  <cp:lastModifiedBy>Kelsey</cp:lastModifiedBy>
  <cp:revision>86</cp:revision>
  <dcterms:created xsi:type="dcterms:W3CDTF">2015-05-22T02:53:06Z</dcterms:created>
  <dcterms:modified xsi:type="dcterms:W3CDTF">2016-06-19T12:21:00Z</dcterms:modified>
</cp:coreProperties>
</file>